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sldIdLst>
    <p:sldId id="256" r:id="rId10"/>
    <p:sldId id="258" r:id="rId11"/>
    <p:sldId id="259" r:id="rId12"/>
    <p:sldId id="260" r:id="rId13"/>
    <p:sldId id="261" r:id="rId14"/>
    <p:sldId id="281" r:id="rId15"/>
    <p:sldId id="282" r:id="rId16"/>
    <p:sldId id="283" r:id="rId17"/>
    <p:sldId id="284" r:id="rId18"/>
    <p:sldId id="262" r:id="rId19"/>
    <p:sldId id="285" r:id="rId20"/>
    <p:sldId id="286" r:id="rId21"/>
    <p:sldId id="288" r:id="rId22"/>
    <p:sldId id="287" r:id="rId23"/>
    <p:sldId id="257" r:id="rId24"/>
  </p:sldIdLst>
  <p:sldSz cx="12192000" cy="6858000"/>
  <p:notesSz cx="6858000" cy="9144000"/>
  <p:embeddedFontLst>
    <p:embeddedFont>
      <p:font typeface="方正清刻本悦宋简体" panose="02000000000000000000" pitchFamily="2" charset="-122"/>
      <p:regular r:id="rId28"/>
    </p:embeddedFont>
    <p:embeddedFont>
      <p:font typeface="幼圆" panose="02010509060101010101" pitchFamily="49" charset="-122"/>
      <p:regular r:id="rId29"/>
    </p:embeddedFont>
    <p:embeddedFont>
      <p:font typeface="Tahoma" panose="020B0604030504040204" pitchFamily="34" charset="0"/>
      <p:regular r:id="rId30"/>
      <p:bold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等线" panose="02010600030101010101" charset="-122"/>
      <p:regular r:id="rId36"/>
    </p:embeddedFont>
    <p:embeddedFont>
      <p:font typeface="等线 Light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B8A2"/>
    <a:srgbClr val="6D7975"/>
    <a:srgbClr val="3F382E"/>
    <a:srgbClr val="FFF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2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>
            <a:fillRect/>
          </a:stretch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>
            <a:fillRect/>
          </a:stretch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>
            <a:fillRect/>
          </a:stretch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>
            <a:fillRect/>
          </a:stretch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>
            <a:fillRect/>
          </a:stretch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>
            <a:fillRect/>
          </a:stretch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>
            <a:fillRect/>
          </a:stretch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形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>
            <a:fillRect/>
          </a:stretch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9.xml"/><Relationship Id="rId5" Type="http://schemas.openxmlformats.org/officeDocument/2006/relationships/tags" Target="../tags/tag1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0.xml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1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51559" y="2184737"/>
            <a:ext cx="1008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三维动画与交互技术读书报告</a:t>
            </a:r>
            <a:endParaRPr sz="60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80066" y="3200400"/>
            <a:ext cx="40318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DEB8A2"/>
                </a:solidFill>
              </a:rPr>
              <a:t>GPU的历史、现状和展望</a:t>
            </a:r>
            <a:endParaRPr lang="zh-CN" altLang="en-US" sz="2000" dirty="0">
              <a:solidFill>
                <a:srgbClr val="DEB8A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87558" y="2794337"/>
            <a:ext cx="301688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现状</a:t>
            </a:r>
            <a:endParaRPr lang="zh-CN" altLang="en-US" sz="60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D:/DOCUMENT/ZJU/CG/读书报告/AD104.jpgAD104"/>
          <p:cNvPicPr>
            <a:picLocks noChangeAspect="1"/>
          </p:cNvPicPr>
          <p:nvPr/>
        </p:nvPicPr>
        <p:blipFill rotWithShape="1">
          <a:blip r:embed="rId1"/>
          <a:srcRect l="9906" r="9906"/>
          <a:stretch>
            <a:fillRect/>
          </a:stretch>
        </p:blipFill>
        <p:spPr>
          <a:xfrm>
            <a:off x="5021425" y="4464227"/>
            <a:ext cx="1758794" cy="1758794"/>
          </a:xfrm>
          <a:prstGeom prst="rect">
            <a:avLst/>
          </a:prstGeom>
        </p:spPr>
      </p:pic>
      <p:pic>
        <p:nvPicPr>
          <p:cNvPr id="7" name="图片 6" descr="D:/DOCUMENT/ZJU/CG/读书报告/Navi 22.jpgNavi 22"/>
          <p:cNvPicPr>
            <a:picLocks noChangeAspect="1"/>
          </p:cNvPicPr>
          <p:nvPr/>
        </p:nvPicPr>
        <p:blipFill rotWithShape="1">
          <a:blip r:embed="rId2"/>
          <a:srcRect l="501" r="501"/>
          <a:stretch>
            <a:fillRect/>
          </a:stretch>
        </p:blipFill>
        <p:spPr>
          <a:xfrm>
            <a:off x="5021424" y="715186"/>
            <a:ext cx="1758794" cy="1758794"/>
          </a:xfrm>
          <a:prstGeom prst="rect">
            <a:avLst/>
          </a:prstGeom>
        </p:spPr>
      </p:pic>
      <p:pic>
        <p:nvPicPr>
          <p:cNvPr id="10" name="图片 9" descr="D:/DOCUMENT/ZJU/CG/读书报告/AD102 GPU.jpgAD102 GPU"/>
          <p:cNvPicPr>
            <a:picLocks noChangeAspect="1"/>
          </p:cNvPicPr>
          <p:nvPr/>
        </p:nvPicPr>
        <p:blipFill rotWithShape="1">
          <a:blip r:embed="rId3"/>
          <a:srcRect l="140" r="140"/>
          <a:stretch>
            <a:fillRect/>
          </a:stretch>
        </p:blipFill>
        <p:spPr>
          <a:xfrm>
            <a:off x="5021424" y="2589706"/>
            <a:ext cx="1758794" cy="17587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00354" y="1063228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2021年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00354" y="1458004"/>
            <a:ext cx="41303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AMD发布Navi 22 GPU，使用 RDNA 2.0 架构，采用台积电的 7 nm生产工艺制造。芯片面积为 335 mm²，晶体管数量为 172 亿个，具有 2560 个着色单元、160 个纹理映射单元和 64 个 ROP。GPU 还包含 40 个光线追踪加速核心。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262291" y="114007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00354" y="2882538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2022年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00354" y="3277314"/>
            <a:ext cx="413031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Nvidia发布AD102 GPU，采用 Ada Lovelace 架构，采用台积电的 5 纳米生产工艺制造。芯片面积为 609 mm²，晶体管数量为 763 亿个，具有 18432 个着色单元、576 个纹理映射单元和 192 个 ROP，包括 576 个张量核心，包含 144 个光线追踪加速核心。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7262291" y="295938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00354" y="4750136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2023年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00354" y="5144912"/>
            <a:ext cx="41303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Nvidia发布AD104 GPU，与AD102不同的在于大小，是一款中型芯片，芯片面积为 294 mm²，晶体管数量为 358 亿个，具有 7680 个着色单元、240 个纹理映射单元和 80 个 ROP，包括 240 个张量核心，包含 60 个光线追踪加速核心。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7262291" y="4826978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Ada Lovela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" y="2589530"/>
            <a:ext cx="3947160" cy="16319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594485" y="143135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外现状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bldLvl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JM7200_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865" y="509270"/>
            <a:ext cx="2907030" cy="21393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93360" y="6026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国内现状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5576479" y="3095925"/>
            <a:ext cx="2540" cy="163576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579020" y="3875219"/>
            <a:ext cx="9605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 rot="2700000">
            <a:off x="6640801" y="3555618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768285" y="3715309"/>
            <a:ext cx="319607" cy="331392"/>
            <a:chOff x="26712863" y="-9386888"/>
            <a:chExt cx="731838" cy="758825"/>
          </a:xfrm>
          <a:solidFill>
            <a:srgbClr val="191E22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26712863" y="-9386888"/>
              <a:ext cx="731838" cy="758825"/>
            </a:xfrm>
            <a:custGeom>
              <a:avLst/>
              <a:gdLst>
                <a:gd name="T0" fmla="*/ 0 w 461"/>
                <a:gd name="T1" fmla="*/ 0 h 478"/>
                <a:gd name="T2" fmla="*/ 0 w 461"/>
                <a:gd name="T3" fmla="*/ 384 h 478"/>
                <a:gd name="T4" fmla="*/ 87 w 461"/>
                <a:gd name="T5" fmla="*/ 384 h 478"/>
                <a:gd name="T6" fmla="*/ 87 w 461"/>
                <a:gd name="T7" fmla="*/ 478 h 478"/>
                <a:gd name="T8" fmla="*/ 205 w 461"/>
                <a:gd name="T9" fmla="*/ 384 h 478"/>
                <a:gd name="T10" fmla="*/ 461 w 461"/>
                <a:gd name="T11" fmla="*/ 384 h 478"/>
                <a:gd name="T12" fmla="*/ 461 w 461"/>
                <a:gd name="T13" fmla="*/ 0 h 478"/>
                <a:gd name="T14" fmla="*/ 0 w 461"/>
                <a:gd name="T15" fmla="*/ 0 h 478"/>
                <a:gd name="T16" fmla="*/ 423 w 461"/>
                <a:gd name="T17" fmla="*/ 346 h 478"/>
                <a:gd name="T18" fmla="*/ 194 w 461"/>
                <a:gd name="T19" fmla="*/ 346 h 478"/>
                <a:gd name="T20" fmla="*/ 125 w 461"/>
                <a:gd name="T21" fmla="*/ 400 h 478"/>
                <a:gd name="T22" fmla="*/ 125 w 461"/>
                <a:gd name="T23" fmla="*/ 346 h 478"/>
                <a:gd name="T24" fmla="*/ 37 w 461"/>
                <a:gd name="T25" fmla="*/ 346 h 478"/>
                <a:gd name="T26" fmla="*/ 37 w 461"/>
                <a:gd name="T27" fmla="*/ 38 h 478"/>
                <a:gd name="T28" fmla="*/ 423 w 461"/>
                <a:gd name="T29" fmla="*/ 38 h 478"/>
                <a:gd name="T30" fmla="*/ 423 w 461"/>
                <a:gd name="T31" fmla="*/ 34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1" h="478">
                  <a:moveTo>
                    <a:pt x="0" y="0"/>
                  </a:moveTo>
                  <a:lnTo>
                    <a:pt x="0" y="384"/>
                  </a:lnTo>
                  <a:lnTo>
                    <a:pt x="87" y="384"/>
                  </a:lnTo>
                  <a:lnTo>
                    <a:pt x="87" y="478"/>
                  </a:lnTo>
                  <a:lnTo>
                    <a:pt x="205" y="384"/>
                  </a:lnTo>
                  <a:lnTo>
                    <a:pt x="461" y="384"/>
                  </a:lnTo>
                  <a:lnTo>
                    <a:pt x="461" y="0"/>
                  </a:lnTo>
                  <a:lnTo>
                    <a:pt x="0" y="0"/>
                  </a:lnTo>
                  <a:close/>
                  <a:moveTo>
                    <a:pt x="423" y="346"/>
                  </a:moveTo>
                  <a:lnTo>
                    <a:pt x="194" y="346"/>
                  </a:lnTo>
                  <a:lnTo>
                    <a:pt x="125" y="400"/>
                  </a:lnTo>
                  <a:lnTo>
                    <a:pt x="125" y="346"/>
                  </a:lnTo>
                  <a:lnTo>
                    <a:pt x="37" y="346"/>
                  </a:lnTo>
                  <a:lnTo>
                    <a:pt x="37" y="38"/>
                  </a:lnTo>
                  <a:lnTo>
                    <a:pt x="423" y="38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6892251" y="-9115426"/>
              <a:ext cx="368300" cy="58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26892251" y="-9026526"/>
              <a:ext cx="98425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7043063" y="-9026526"/>
              <a:ext cx="217488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6892251" y="-9205913"/>
              <a:ext cx="195263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27144663" y="-9205913"/>
              <a:ext cx="115888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 rot="2700000">
            <a:off x="5288549" y="2440485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402168" y="2556184"/>
            <a:ext cx="347337" cy="343177"/>
            <a:chOff x="28849638" y="-9447213"/>
            <a:chExt cx="795338" cy="785812"/>
          </a:xfrm>
          <a:solidFill>
            <a:srgbClr val="191E22"/>
          </a:solidFill>
        </p:grpSpPr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28849638" y="-9299576"/>
              <a:ext cx="795338" cy="638175"/>
            </a:xfrm>
            <a:custGeom>
              <a:avLst/>
              <a:gdLst>
                <a:gd name="T0" fmla="*/ 72 w 212"/>
                <a:gd name="T1" fmla="*/ 92 h 170"/>
                <a:gd name="T2" fmla="*/ 44 w 212"/>
                <a:gd name="T3" fmla="*/ 82 h 170"/>
                <a:gd name="T4" fmla="*/ 0 w 212"/>
                <a:gd name="T5" fmla="*/ 126 h 170"/>
                <a:gd name="T6" fmla="*/ 44 w 212"/>
                <a:gd name="T7" fmla="*/ 170 h 170"/>
                <a:gd name="T8" fmla="*/ 88 w 212"/>
                <a:gd name="T9" fmla="*/ 126 h 170"/>
                <a:gd name="T10" fmla="*/ 88 w 212"/>
                <a:gd name="T11" fmla="*/ 51 h 170"/>
                <a:gd name="T12" fmla="*/ 196 w 212"/>
                <a:gd name="T13" fmla="*/ 21 h 170"/>
                <a:gd name="T14" fmla="*/ 196 w 212"/>
                <a:gd name="T15" fmla="*/ 56 h 170"/>
                <a:gd name="T16" fmla="*/ 168 w 212"/>
                <a:gd name="T17" fmla="*/ 46 h 170"/>
                <a:gd name="T18" fmla="*/ 124 w 212"/>
                <a:gd name="T19" fmla="*/ 90 h 170"/>
                <a:gd name="T20" fmla="*/ 168 w 212"/>
                <a:gd name="T21" fmla="*/ 134 h 170"/>
                <a:gd name="T22" fmla="*/ 212 w 212"/>
                <a:gd name="T23" fmla="*/ 92 h 170"/>
                <a:gd name="T24" fmla="*/ 212 w 212"/>
                <a:gd name="T25" fmla="*/ 92 h 170"/>
                <a:gd name="T26" fmla="*/ 212 w 212"/>
                <a:gd name="T27" fmla="*/ 0 h 170"/>
                <a:gd name="T28" fmla="*/ 72 w 212"/>
                <a:gd name="T29" fmla="*/ 38 h 170"/>
                <a:gd name="T30" fmla="*/ 72 w 212"/>
                <a:gd name="T31" fmla="*/ 92 h 170"/>
                <a:gd name="T32" fmla="*/ 168 w 212"/>
                <a:gd name="T33" fmla="*/ 118 h 170"/>
                <a:gd name="T34" fmla="*/ 140 w 212"/>
                <a:gd name="T35" fmla="*/ 90 h 170"/>
                <a:gd name="T36" fmla="*/ 168 w 212"/>
                <a:gd name="T37" fmla="*/ 62 h 170"/>
                <a:gd name="T38" fmla="*/ 196 w 212"/>
                <a:gd name="T39" fmla="*/ 90 h 170"/>
                <a:gd name="T40" fmla="*/ 168 w 212"/>
                <a:gd name="T41" fmla="*/ 118 h 170"/>
                <a:gd name="T42" fmla="*/ 44 w 212"/>
                <a:gd name="T43" fmla="*/ 154 h 170"/>
                <a:gd name="T44" fmla="*/ 16 w 212"/>
                <a:gd name="T45" fmla="*/ 126 h 170"/>
                <a:gd name="T46" fmla="*/ 44 w 212"/>
                <a:gd name="T47" fmla="*/ 98 h 170"/>
                <a:gd name="T48" fmla="*/ 72 w 212"/>
                <a:gd name="T49" fmla="*/ 126 h 170"/>
                <a:gd name="T50" fmla="*/ 44 w 212"/>
                <a:gd name="T51" fmla="*/ 1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2" h="170">
                  <a:moveTo>
                    <a:pt x="72" y="92"/>
                  </a:moveTo>
                  <a:cubicBezTo>
                    <a:pt x="65" y="86"/>
                    <a:pt x="55" y="82"/>
                    <a:pt x="44" y="82"/>
                  </a:cubicBezTo>
                  <a:cubicBezTo>
                    <a:pt x="20" y="82"/>
                    <a:pt x="0" y="102"/>
                    <a:pt x="0" y="126"/>
                  </a:cubicBezTo>
                  <a:cubicBezTo>
                    <a:pt x="0" y="150"/>
                    <a:pt x="20" y="170"/>
                    <a:pt x="44" y="170"/>
                  </a:cubicBezTo>
                  <a:cubicBezTo>
                    <a:pt x="69" y="170"/>
                    <a:pt x="88" y="150"/>
                    <a:pt x="88" y="12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188" y="50"/>
                    <a:pt x="179" y="46"/>
                    <a:pt x="168" y="46"/>
                  </a:cubicBezTo>
                  <a:cubicBezTo>
                    <a:pt x="144" y="46"/>
                    <a:pt x="124" y="66"/>
                    <a:pt x="124" y="90"/>
                  </a:cubicBezTo>
                  <a:cubicBezTo>
                    <a:pt x="124" y="114"/>
                    <a:pt x="144" y="134"/>
                    <a:pt x="168" y="134"/>
                  </a:cubicBezTo>
                  <a:cubicBezTo>
                    <a:pt x="192" y="134"/>
                    <a:pt x="211" y="115"/>
                    <a:pt x="212" y="92"/>
                  </a:cubicBezTo>
                  <a:cubicBezTo>
                    <a:pt x="212" y="92"/>
                    <a:pt x="212" y="92"/>
                    <a:pt x="212" y="92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72" y="38"/>
                    <a:pt x="72" y="38"/>
                    <a:pt x="72" y="38"/>
                  </a:cubicBezTo>
                  <a:lnTo>
                    <a:pt x="72" y="92"/>
                  </a:lnTo>
                  <a:close/>
                  <a:moveTo>
                    <a:pt x="168" y="118"/>
                  </a:moveTo>
                  <a:cubicBezTo>
                    <a:pt x="152" y="118"/>
                    <a:pt x="140" y="105"/>
                    <a:pt x="140" y="90"/>
                  </a:cubicBezTo>
                  <a:cubicBezTo>
                    <a:pt x="140" y="74"/>
                    <a:pt x="152" y="62"/>
                    <a:pt x="168" y="62"/>
                  </a:cubicBezTo>
                  <a:cubicBezTo>
                    <a:pt x="183" y="62"/>
                    <a:pt x="196" y="74"/>
                    <a:pt x="196" y="90"/>
                  </a:cubicBezTo>
                  <a:cubicBezTo>
                    <a:pt x="196" y="105"/>
                    <a:pt x="183" y="118"/>
                    <a:pt x="168" y="118"/>
                  </a:cubicBezTo>
                  <a:close/>
                  <a:moveTo>
                    <a:pt x="44" y="154"/>
                  </a:moveTo>
                  <a:cubicBezTo>
                    <a:pt x="29" y="154"/>
                    <a:pt x="16" y="142"/>
                    <a:pt x="16" y="126"/>
                  </a:cubicBezTo>
                  <a:cubicBezTo>
                    <a:pt x="16" y="111"/>
                    <a:pt x="29" y="98"/>
                    <a:pt x="44" y="98"/>
                  </a:cubicBezTo>
                  <a:cubicBezTo>
                    <a:pt x="60" y="98"/>
                    <a:pt x="72" y="111"/>
                    <a:pt x="72" y="126"/>
                  </a:cubicBezTo>
                  <a:cubicBezTo>
                    <a:pt x="72" y="142"/>
                    <a:pt x="60" y="154"/>
                    <a:pt x="44" y="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29119513" y="-9447213"/>
              <a:ext cx="525463" cy="211138"/>
            </a:xfrm>
            <a:custGeom>
              <a:avLst/>
              <a:gdLst>
                <a:gd name="T0" fmla="*/ 0 w 331"/>
                <a:gd name="T1" fmla="*/ 95 h 133"/>
                <a:gd name="T2" fmla="*/ 0 w 331"/>
                <a:gd name="T3" fmla="*/ 133 h 133"/>
                <a:gd name="T4" fmla="*/ 331 w 331"/>
                <a:gd name="T5" fmla="*/ 38 h 133"/>
                <a:gd name="T6" fmla="*/ 331 w 331"/>
                <a:gd name="T7" fmla="*/ 0 h 133"/>
                <a:gd name="T8" fmla="*/ 0 w 331"/>
                <a:gd name="T9" fmla="*/ 9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33">
                  <a:moveTo>
                    <a:pt x="0" y="95"/>
                  </a:moveTo>
                  <a:lnTo>
                    <a:pt x="0" y="133"/>
                  </a:lnTo>
                  <a:lnTo>
                    <a:pt x="331" y="38"/>
                  </a:lnTo>
                  <a:lnTo>
                    <a:pt x="331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 rot="2700000">
            <a:off x="5288549" y="4772350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409447" y="4892902"/>
            <a:ext cx="332778" cy="333471"/>
            <a:chOff x="26704926" y="-7291388"/>
            <a:chExt cx="762000" cy="763587"/>
          </a:xfrm>
          <a:solidFill>
            <a:srgbClr val="191E22"/>
          </a:solidFill>
        </p:grpSpPr>
        <p:sp>
          <p:nvSpPr>
            <p:cNvPr id="30" name="Freeform 16"/>
            <p:cNvSpPr>
              <a:spLocks noEditPoints="1"/>
            </p:cNvSpPr>
            <p:nvPr/>
          </p:nvSpPr>
          <p:spPr bwMode="auto">
            <a:xfrm>
              <a:off x="26741438" y="-7291388"/>
              <a:ext cx="725488" cy="725488"/>
            </a:xfrm>
            <a:custGeom>
              <a:avLst/>
              <a:gdLst>
                <a:gd name="T0" fmla="*/ 242 w 457"/>
                <a:gd name="T1" fmla="*/ 0 h 457"/>
                <a:gd name="T2" fmla="*/ 0 w 457"/>
                <a:gd name="T3" fmla="*/ 244 h 457"/>
                <a:gd name="T4" fmla="*/ 213 w 457"/>
                <a:gd name="T5" fmla="*/ 457 h 457"/>
                <a:gd name="T6" fmla="*/ 457 w 457"/>
                <a:gd name="T7" fmla="*/ 213 h 457"/>
                <a:gd name="T8" fmla="*/ 242 w 457"/>
                <a:gd name="T9" fmla="*/ 0 h 457"/>
                <a:gd name="T10" fmla="*/ 55 w 457"/>
                <a:gd name="T11" fmla="*/ 244 h 457"/>
                <a:gd name="T12" fmla="*/ 242 w 457"/>
                <a:gd name="T13" fmla="*/ 55 h 457"/>
                <a:gd name="T14" fmla="*/ 403 w 457"/>
                <a:gd name="T15" fmla="*/ 213 h 457"/>
                <a:gd name="T16" fmla="*/ 213 w 457"/>
                <a:gd name="T17" fmla="*/ 403 h 457"/>
                <a:gd name="T18" fmla="*/ 55 w 457"/>
                <a:gd name="T19" fmla="*/ 24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" h="457">
                  <a:moveTo>
                    <a:pt x="242" y="0"/>
                  </a:moveTo>
                  <a:lnTo>
                    <a:pt x="0" y="244"/>
                  </a:lnTo>
                  <a:lnTo>
                    <a:pt x="213" y="457"/>
                  </a:lnTo>
                  <a:lnTo>
                    <a:pt x="457" y="213"/>
                  </a:lnTo>
                  <a:lnTo>
                    <a:pt x="242" y="0"/>
                  </a:lnTo>
                  <a:close/>
                  <a:moveTo>
                    <a:pt x="55" y="244"/>
                  </a:moveTo>
                  <a:lnTo>
                    <a:pt x="242" y="55"/>
                  </a:lnTo>
                  <a:lnTo>
                    <a:pt x="403" y="213"/>
                  </a:lnTo>
                  <a:lnTo>
                    <a:pt x="213" y="403"/>
                  </a:lnTo>
                  <a:lnTo>
                    <a:pt x="55" y="2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26704926" y="-6810376"/>
              <a:ext cx="280988" cy="282575"/>
            </a:xfrm>
            <a:custGeom>
              <a:avLst/>
              <a:gdLst>
                <a:gd name="T0" fmla="*/ 0 w 177"/>
                <a:gd name="T1" fmla="*/ 178 h 178"/>
                <a:gd name="T2" fmla="*/ 177 w 177"/>
                <a:gd name="T3" fmla="*/ 156 h 178"/>
                <a:gd name="T4" fmla="*/ 21 w 177"/>
                <a:gd name="T5" fmla="*/ 0 h 178"/>
                <a:gd name="T6" fmla="*/ 0 w 177"/>
                <a:gd name="T7" fmla="*/ 178 h 178"/>
                <a:gd name="T8" fmla="*/ 49 w 177"/>
                <a:gd name="T9" fmla="*/ 81 h 178"/>
                <a:gd name="T10" fmla="*/ 97 w 177"/>
                <a:gd name="T11" fmla="*/ 128 h 178"/>
                <a:gd name="T12" fmla="*/ 42 w 177"/>
                <a:gd name="T13" fmla="*/ 135 h 178"/>
                <a:gd name="T14" fmla="*/ 49 w 177"/>
                <a:gd name="T15" fmla="*/ 8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78">
                  <a:moveTo>
                    <a:pt x="0" y="178"/>
                  </a:moveTo>
                  <a:lnTo>
                    <a:pt x="177" y="156"/>
                  </a:lnTo>
                  <a:lnTo>
                    <a:pt x="21" y="0"/>
                  </a:lnTo>
                  <a:lnTo>
                    <a:pt x="0" y="178"/>
                  </a:lnTo>
                  <a:close/>
                  <a:moveTo>
                    <a:pt x="49" y="81"/>
                  </a:moveTo>
                  <a:lnTo>
                    <a:pt x="97" y="128"/>
                  </a:lnTo>
                  <a:lnTo>
                    <a:pt x="42" y="135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721278" y="2613043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  <a:sym typeface="+mn-ea"/>
              </a:rPr>
              <a:t>摩尔线程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13129" y="3007819"/>
            <a:ext cx="2883028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公司的产品体系主要包括：MTTS60、MTTS2000、MTTS100等硬件产品。MTTS60显卡由基于MUSA架构的GPU苏堤核心晶片制成，采用12nm制程，包含2048个MUSA核心，单精度算力最高可达6TFlops，配置8GB显存。MTTS2000采用12nm制程，使用4096个MUSA核心，最大配置32GB显存，单精度算力最高可达到12TFlops，支持H.264、H.265、AV1多路高清视频编解码，以及广泛的AI模型算法加速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92938" y="2147123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景嘉微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84789" y="2541899"/>
            <a:ext cx="288302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公司产品主要分为图形图像处理系统、小型雷达系统、GPU芯片，广泛应用于军工行业，未来将打开民用市场空间。公司已量产GPU芯片产品包括JM5400、JM7200，新一代高端GPU芯片已处于后端设计阶段。JM7200采用28nm CMOS工艺，内核时钟频率最大1300MHz，存储器内存为4GB。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87123" y="4348583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  <a:sym typeface="+mn-ea"/>
              </a:rPr>
              <a:t>壁仞科技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78974" y="4743359"/>
            <a:ext cx="288302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BR100系列通用GPU芯片是公司的核心产品，目前主要包括BR100、BR104两款芯片。BR100支持7nm制程，并创新性应用Chiplet与2.5D CoWoS封装技术，兼顾高良率与高性能；支持PCIe 5.0接口技术与CXL通信协议，双向带宽最高达128GB/s。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ldLvl="0" animBg="1"/>
      <p:bldP spid="18" grpId="0" bldLvl="0" animBg="1"/>
      <p:bldP spid="28" grpId="0" bldLvl="0" animBg="1"/>
      <p:bldP spid="38" grpId="0"/>
      <p:bldP spid="39" grpId="0"/>
      <p:bldP spid="44" grpId="0"/>
      <p:bldP spid="45" grpId="0"/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242560" y="2794337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展望</a:t>
            </a:r>
            <a:endParaRPr lang="zh-CN" altLang="en-US" sz="60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3"/>
          <a:stretch>
            <a:fillRect/>
          </a:stretch>
        </p:blipFill>
        <p:spPr>
          <a:xfrm>
            <a:off x="5021425" y="4464227"/>
            <a:ext cx="1758794" cy="17587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5"/>
          <a:stretch>
            <a:fillRect/>
          </a:stretch>
        </p:blipFill>
        <p:spPr>
          <a:xfrm>
            <a:off x="0" y="1432560"/>
            <a:ext cx="4903932" cy="32689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0720" y="2143760"/>
            <a:ext cx="3759200" cy="1927860"/>
          </a:xfrm>
          <a:prstGeom prst="rect">
            <a:avLst/>
          </a:prstGeom>
          <a:solidFill>
            <a:srgbClr val="6D797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" r="32301"/>
          <a:stretch>
            <a:fillRect/>
          </a:stretch>
        </p:blipFill>
        <p:spPr>
          <a:xfrm>
            <a:off x="5021424" y="715186"/>
            <a:ext cx="1758794" cy="1758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6073" y="2920059"/>
            <a:ext cx="33384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在GPU性能影响因素中，微架构、制程、核心频率都十分重要，因此也会分别从这三个方向谈一下GPU未来发展的趋势。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07053" y="2326835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性能影响因素</a:t>
            </a:r>
            <a:endParaRPr lang="en-US" altLang="zh-CN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2" r="22525"/>
          <a:stretch>
            <a:fillRect/>
          </a:stretch>
        </p:blipFill>
        <p:spPr>
          <a:xfrm>
            <a:off x="5021424" y="2589706"/>
            <a:ext cx="1758794" cy="17587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00354" y="1063228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微架构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00354" y="1458004"/>
            <a:ext cx="41303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更专精的图形渲染能力： 光线追踪技术将持续发展，使图形渲染更接近真实世界，提供更逼真的视觉体验。微架构的改进可能会包括更高级的光线追踪功能，提高渲染效率和精度。通用计算能力的提升： 为了满足不断增长的通用计算需求，GPU 微架构可能会更加灵活，专注于提供更高效的通用计算性能。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262291" y="114007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600354" y="2882538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制程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00354" y="3277314"/>
            <a:ext cx="413031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更先进的制程技术： GPU 的制程可能会朝着更精细的方向发展，例如 3nm、2nm 甚至更小的制程。这将带来更高的集成度和性能，同时降低功耗和发热，为 GPU 提供更大的性能提升空间。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7262291" y="295938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600354" y="4750136"/>
            <a:ext cx="30667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核心频率</a:t>
            </a:r>
            <a:endParaRPr lang="en-US" altLang="zh-CN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00354" y="5144912"/>
            <a:ext cx="413031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动态调节和优化： 未来 GPU 可能会采用更智能的动态频率调节技术，根据工作负载实时调整核心频率，以在功耗和性能之间找到更好的平衡点。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等腰三角形 18"/>
          <p:cNvSpPr/>
          <p:nvPr/>
        </p:nvSpPr>
        <p:spPr>
          <a:xfrm rot="5400000">
            <a:off x="7262291" y="4826978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/>
      <p:bldP spid="9" grpId="0"/>
      <p:bldP spid="11" grpId="0"/>
      <p:bldP spid="12" grpId="0"/>
      <p:bldP spid="13" grpId="0" bldLvl="0" animBg="1"/>
      <p:bldP spid="14" grpId="0"/>
      <p:bldP spid="15" grpId="0"/>
      <p:bldP spid="16" grpId="0" bldLvl="0" animBg="1"/>
      <p:bldP spid="17" grpId="0"/>
      <p:bldP spid="18" grpId="0"/>
      <p:bldP spid="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13729" y="2480012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观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看</a:t>
            </a:r>
            <a:endParaRPr lang="zh-CN" altLang="en-US" sz="60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80066" y="3554998"/>
            <a:ext cx="4031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rgbClr val="DEB8A2"/>
                </a:solidFill>
              </a:rPr>
              <a:t>更多作品关注稻壳儿设计师“脑洞创意”</a:t>
            </a:r>
            <a:endParaRPr lang="zh-CN" altLang="en-US" sz="1600" dirty="0">
              <a:solidFill>
                <a:srgbClr val="DEB8A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48312" y="3988118"/>
            <a:ext cx="549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3F382E"/>
                </a:solidFill>
              </a:rPr>
              <a:t>Fusce</a:t>
            </a:r>
            <a:r>
              <a:rPr lang="en-US" altLang="zh-CN" sz="1400" dirty="0">
                <a:solidFill>
                  <a:srgbClr val="3F382E"/>
                </a:solidFill>
              </a:rPr>
              <a:t> posuere, magna sed pulvinar ultricies, purus lectus malesuada libero, sit amet commodo magna eros </a:t>
            </a:r>
            <a:r>
              <a:rPr lang="en-US" altLang="zh-CN" sz="1400" dirty="0" err="1">
                <a:solidFill>
                  <a:srgbClr val="3F382E"/>
                </a:solidFill>
              </a:rPr>
              <a:t>quis</a:t>
            </a:r>
            <a:r>
              <a:rPr lang="en-US" altLang="zh-CN" sz="1400" dirty="0">
                <a:solidFill>
                  <a:srgbClr val="3F382E"/>
                </a:solidFill>
              </a:rPr>
              <a:t> </a:t>
            </a:r>
            <a:r>
              <a:rPr lang="en-US" altLang="zh-CN" sz="1400" dirty="0" err="1">
                <a:solidFill>
                  <a:srgbClr val="3F382E"/>
                </a:solidFill>
              </a:rPr>
              <a:t>urna</a:t>
            </a:r>
            <a:endParaRPr lang="en-US" altLang="zh-CN" sz="1400" dirty="0">
              <a:solidFill>
                <a:srgbClr val="3F382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8267" y="3233918"/>
            <a:ext cx="179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GPU的历史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8267" y="3602936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ko-KR" sz="900" dirty="0">
              <a:solidFill>
                <a:srgbClr val="DEB8A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89104" y="325616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01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14410" y="3486522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31120" y="3233918"/>
            <a:ext cx="17907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GPU的现状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31120" y="3602936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ko-KR" sz="900" dirty="0">
              <a:solidFill>
                <a:srgbClr val="DEB8A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11957" y="325616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02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937263" y="3486522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08267" y="4715313"/>
            <a:ext cx="8712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展望</a:t>
            </a:r>
            <a:endParaRPr lang="zh-CN" altLang="en-US" sz="2400" b="1" spc="300" dirty="0">
              <a:solidFill>
                <a:srgbClr val="231E1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8267" y="5084331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altLang="ko-KR" sz="900" dirty="0">
              <a:solidFill>
                <a:srgbClr val="DEB8A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9104" y="473756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03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514410" y="4967917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399335" y="302714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lang="zh-CN" altLang="en-US" sz="4400" b="1" spc="3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0343" y="1022534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3" grpId="0" animBg="1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06558" y="2794337"/>
            <a:ext cx="377888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的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历史</a:t>
            </a:r>
            <a:endParaRPr lang="zh-CN" altLang="en-US" sz="60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D:/DOCUMENT/ZJU/CG/读书报告/i740.jpgi740"/>
          <p:cNvPicPr>
            <a:picLocks noChangeAspect="1"/>
          </p:cNvPicPr>
          <p:nvPr/>
        </p:nvPicPr>
        <p:blipFill rotWithShape="1">
          <a:blip r:embed="rId1"/>
          <a:srcRect l="23445" r="23445"/>
          <a:stretch>
            <a:fillRect/>
          </a:stretch>
        </p:blipFill>
        <p:spPr>
          <a:xfrm>
            <a:off x="5021425" y="4464227"/>
            <a:ext cx="1758794" cy="1758794"/>
          </a:xfrm>
          <a:prstGeom prst="rect">
            <a:avLst/>
          </a:prstGeom>
        </p:spPr>
      </p:pic>
      <p:pic>
        <p:nvPicPr>
          <p:cNvPr id="21" name="图片 20" descr="D:/DOCUMENT/ZJU/CG/读书报告/4090.jpg4090"/>
          <p:cNvPicPr>
            <a:picLocks noChangeAspect="1"/>
          </p:cNvPicPr>
          <p:nvPr/>
        </p:nvPicPr>
        <p:blipFill rotWithShape="1">
          <a:blip r:embed="rId2"/>
          <a:srcRect t="7968" b="7968"/>
          <a:stretch>
            <a:fillRect/>
          </a:stretch>
        </p:blipFill>
        <p:spPr>
          <a:xfrm>
            <a:off x="0" y="1953260"/>
            <a:ext cx="4904105" cy="32772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0720" y="2143760"/>
            <a:ext cx="3759200" cy="4080464"/>
          </a:xfrm>
          <a:prstGeom prst="rect">
            <a:avLst/>
          </a:prstGeom>
          <a:solidFill>
            <a:srgbClr val="6D797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D:/DOCUMENT/ZJU/CG/读书报告/ATI Color Emulation Card.jpgATI Color Emulation Card"/>
          <p:cNvPicPr>
            <a:picLocks noChangeAspect="1"/>
          </p:cNvPicPr>
          <p:nvPr/>
        </p:nvPicPr>
        <p:blipFill rotWithShape="1">
          <a:blip r:embed="rId3"/>
          <a:srcRect l="15250" r="15250"/>
          <a:stretch>
            <a:fillRect/>
          </a:stretch>
        </p:blipFill>
        <p:spPr>
          <a:xfrm>
            <a:off x="5021424" y="715186"/>
            <a:ext cx="1758794" cy="1758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6073" y="2920059"/>
            <a:ext cx="333844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solidFill>
                  <a:schemeClr val="bg1"/>
                </a:solidFill>
              </a:rPr>
              <a:t>GPU是图形处理器单元的缩写，是一种专门设计用来加速图形渲染和处理的处理器。它最初是为了处理计算机图形任务而设计的，比如执行3D图形渲染所必需的大量浮点计算，但在近年来，由于其高效的并行处理能力，GPU也被广泛用于科学计算、深度学习、数据分析等需要大规模并行计算的领域。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92485" y="2326835"/>
            <a:ext cx="17456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GPU </a:t>
            </a:r>
            <a:r>
              <a: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简介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图片 9" descr="D:/DOCUMENT/ZJU/CG/读书报告/GM206 GPU.jpgGM206 GPU"/>
          <p:cNvPicPr>
            <a:picLocks noChangeAspect="1"/>
          </p:cNvPicPr>
          <p:nvPr/>
        </p:nvPicPr>
        <p:blipFill rotWithShape="1">
          <a:blip r:embed="rId4"/>
          <a:srcRect l="22705" r="22705"/>
          <a:stretch>
            <a:fillRect/>
          </a:stretch>
        </p:blipFill>
        <p:spPr>
          <a:xfrm>
            <a:off x="5021424" y="2589706"/>
            <a:ext cx="1758794" cy="175879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00354" y="1458004"/>
            <a:ext cx="4130313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GPU与传统的中央处理器（CPU）在设计和功能上有所不同。CPU更擅长处理复杂的通用任务，而GPU则专注于同时处理大量简单的并行任务。GPU拥有大量的小型处理单元（通常被称为CUDA核心或流式多处理器，全称为 Streaming Multiprocessor），这些单元可以同时执行多个指令，从而加速数据处理和运算。这使得GPU在处理大规模数据集或需要大量计算的任务时能够比CPU更高效地完成工作。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 rot="5400000">
            <a:off x="7262291" y="114007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600354" y="4109799"/>
            <a:ext cx="413031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GPU的出现源于对图形处理需求的不断增长。随着电脑游戏、电影特效和设计软件等对图形性能的要求不断提高，GPU在图形处理方面的强大性能得到了广泛应用。随后，人们开始意识到GPU在其他领域也具有巨大的潜力，特别是在需要大规模并行计算的科学和工程领域。</a:t>
            </a:r>
            <a:endParaRPr lang="en-US"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rot="5400000">
            <a:off x="7262291" y="3791865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2" grpId="0"/>
      <p:bldP spid="13" grpId="0" animBg="1"/>
      <p:bldP spid="15" grpId="0"/>
      <p:bldP spid="1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65408" y="60268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微架构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06395" y="1062355"/>
            <a:ext cx="7216775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GPU的微架构（Micro Architecture）是一种给定的指令集和图形函数集合在处理器中执行的方法.</a:t>
            </a:r>
            <a:endParaRPr lang="zh-CN" altLang="en-US" sz="1100" dirty="0">
              <a:solidFill>
                <a:srgbClr val="DEB8A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4613" y="2026806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微架构</a:t>
            </a:r>
            <a:endParaRPr lang="zh-CN" altLang="en-US" sz="2400" b="1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472810" y="2651839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472809" y="1940337"/>
            <a:ext cx="66245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以目前最新的Nvidia安培微架构为例，GPU微架构的运算部份由流处理器(Stream Processor，SP)、纹理单元（Texture mapping unit, TMU)、张量单元（Tensor Core）、光线追踪单元（RT Cores）、光栅化处理单元（ROPs）组成。</a:t>
            </a:r>
            <a:endParaRPr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30591" y="1754266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comments-bubble-with-a-pencil_15547"/>
          <p:cNvSpPr>
            <a:spLocks noChangeAspect="1"/>
          </p:cNvSpPr>
          <p:nvPr/>
        </p:nvSpPr>
        <p:spPr bwMode="auto">
          <a:xfrm>
            <a:off x="3650709" y="1930177"/>
            <a:ext cx="304841" cy="225373"/>
          </a:xfrm>
          <a:custGeom>
            <a:avLst/>
            <a:gdLst>
              <a:gd name="T0" fmla="*/ 396 w 416"/>
              <a:gd name="T1" fmla="*/ 246 h 308"/>
              <a:gd name="T2" fmla="*/ 365 w 416"/>
              <a:gd name="T3" fmla="*/ 220 h 308"/>
              <a:gd name="T4" fmla="*/ 208 w 416"/>
              <a:gd name="T5" fmla="*/ 0 h 308"/>
              <a:gd name="T6" fmla="*/ 71 w 416"/>
              <a:gd name="T7" fmla="*/ 233 h 308"/>
              <a:gd name="T8" fmla="*/ 60 w 416"/>
              <a:gd name="T9" fmla="*/ 307 h 308"/>
              <a:gd name="T10" fmla="*/ 174 w 416"/>
              <a:gd name="T11" fmla="*/ 264 h 308"/>
              <a:gd name="T12" fmla="*/ 293 w 416"/>
              <a:gd name="T13" fmla="*/ 255 h 308"/>
              <a:gd name="T14" fmla="*/ 351 w 416"/>
              <a:gd name="T15" fmla="*/ 302 h 308"/>
              <a:gd name="T16" fmla="*/ 364 w 416"/>
              <a:gd name="T17" fmla="*/ 306 h 308"/>
              <a:gd name="T18" fmla="*/ 387 w 416"/>
              <a:gd name="T19" fmla="*/ 296 h 308"/>
              <a:gd name="T20" fmla="*/ 403 w 416"/>
              <a:gd name="T21" fmla="*/ 257 h 308"/>
              <a:gd name="T22" fmla="*/ 208 w 416"/>
              <a:gd name="T23" fmla="*/ 239 h 308"/>
              <a:gd name="T24" fmla="*/ 163 w 416"/>
              <a:gd name="T25" fmla="*/ 236 h 308"/>
              <a:gd name="T26" fmla="*/ 81 w 416"/>
              <a:gd name="T27" fmla="*/ 281 h 308"/>
              <a:gd name="T28" fmla="*/ 94 w 416"/>
              <a:gd name="T29" fmla="*/ 215 h 308"/>
              <a:gd name="T30" fmla="*/ 208 w 416"/>
              <a:gd name="T31" fmla="*/ 27 h 308"/>
              <a:gd name="T32" fmla="*/ 343 w 416"/>
              <a:gd name="T33" fmla="*/ 203 h 308"/>
              <a:gd name="T34" fmla="*/ 232 w 416"/>
              <a:gd name="T35" fmla="*/ 112 h 308"/>
              <a:gd name="T36" fmla="*/ 227 w 416"/>
              <a:gd name="T37" fmla="*/ 108 h 308"/>
              <a:gd name="T38" fmla="*/ 223 w 416"/>
              <a:gd name="T39" fmla="*/ 107 h 308"/>
              <a:gd name="T40" fmla="*/ 149 w 416"/>
              <a:gd name="T41" fmla="*/ 83 h 308"/>
              <a:gd name="T42" fmla="*/ 179 w 416"/>
              <a:gd name="T43" fmla="*/ 161 h 308"/>
              <a:gd name="T44" fmla="*/ 182 w 416"/>
              <a:gd name="T45" fmla="*/ 164 h 308"/>
              <a:gd name="T46" fmla="*/ 187 w 416"/>
              <a:gd name="T47" fmla="*/ 169 h 308"/>
              <a:gd name="T48" fmla="*/ 266 w 416"/>
              <a:gd name="T49" fmla="*/ 233 h 308"/>
              <a:gd name="T50" fmla="*/ 209 w 416"/>
              <a:gd name="T51" fmla="*/ 163 h 308"/>
              <a:gd name="T52" fmla="*/ 296 w 416"/>
              <a:gd name="T53" fmla="*/ 225 h 308"/>
              <a:gd name="T54" fmla="*/ 208 w 416"/>
              <a:gd name="T55" fmla="*/ 165 h 308"/>
              <a:gd name="T56" fmla="*/ 205 w 416"/>
              <a:gd name="T57" fmla="*/ 136 h 308"/>
              <a:gd name="T58" fmla="*/ 160 w 416"/>
              <a:gd name="T59" fmla="*/ 100 h 308"/>
              <a:gd name="T60" fmla="*/ 211 w 416"/>
              <a:gd name="T61" fmla="*/ 129 h 308"/>
              <a:gd name="T62" fmla="*/ 319 w 416"/>
              <a:gd name="T63" fmla="*/ 255 h 308"/>
              <a:gd name="T64" fmla="*/ 320 w 416"/>
              <a:gd name="T65" fmla="*/ 245 h 308"/>
              <a:gd name="T66" fmla="*/ 319 w 416"/>
              <a:gd name="T67" fmla="*/ 255 h 308"/>
              <a:gd name="T68" fmla="*/ 354 w 416"/>
              <a:gd name="T69" fmla="*/ 270 h 308"/>
              <a:gd name="T70" fmla="*/ 328 w 416"/>
              <a:gd name="T71" fmla="*/ 266 h 308"/>
              <a:gd name="T72" fmla="*/ 376 w 416"/>
              <a:gd name="T73" fmla="*/ 24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6" h="308">
                <a:moveTo>
                  <a:pt x="398" y="247"/>
                </a:moveTo>
                <a:cubicBezTo>
                  <a:pt x="397" y="246"/>
                  <a:pt x="397" y="246"/>
                  <a:pt x="396" y="246"/>
                </a:cubicBezTo>
                <a:cubicBezTo>
                  <a:pt x="396" y="245"/>
                  <a:pt x="395" y="245"/>
                  <a:pt x="395" y="244"/>
                </a:cubicBezTo>
                <a:lnTo>
                  <a:pt x="365" y="220"/>
                </a:lnTo>
                <a:cubicBezTo>
                  <a:pt x="397" y="197"/>
                  <a:pt x="416" y="167"/>
                  <a:pt x="416" y="133"/>
                </a:cubicBezTo>
                <a:cubicBezTo>
                  <a:pt x="416" y="58"/>
                  <a:pt x="324" y="0"/>
                  <a:pt x="208" y="0"/>
                </a:cubicBezTo>
                <a:cubicBezTo>
                  <a:pt x="91" y="0"/>
                  <a:pt x="0" y="58"/>
                  <a:pt x="0" y="133"/>
                </a:cubicBezTo>
                <a:cubicBezTo>
                  <a:pt x="0" y="172"/>
                  <a:pt x="26" y="208"/>
                  <a:pt x="71" y="233"/>
                </a:cubicBezTo>
                <a:lnTo>
                  <a:pt x="42" y="305"/>
                </a:lnTo>
                <a:lnTo>
                  <a:pt x="60" y="307"/>
                </a:lnTo>
                <a:cubicBezTo>
                  <a:pt x="65" y="308"/>
                  <a:pt x="71" y="308"/>
                  <a:pt x="76" y="308"/>
                </a:cubicBezTo>
                <a:cubicBezTo>
                  <a:pt x="124" y="308"/>
                  <a:pt x="155" y="285"/>
                  <a:pt x="174" y="264"/>
                </a:cubicBezTo>
                <a:cubicBezTo>
                  <a:pt x="185" y="265"/>
                  <a:pt x="197" y="266"/>
                  <a:pt x="208" y="266"/>
                </a:cubicBezTo>
                <a:cubicBezTo>
                  <a:pt x="238" y="266"/>
                  <a:pt x="267" y="262"/>
                  <a:pt x="293" y="255"/>
                </a:cubicBezTo>
                <a:lnTo>
                  <a:pt x="349" y="300"/>
                </a:lnTo>
                <a:cubicBezTo>
                  <a:pt x="350" y="301"/>
                  <a:pt x="350" y="301"/>
                  <a:pt x="351" y="302"/>
                </a:cubicBezTo>
                <a:cubicBezTo>
                  <a:pt x="352" y="302"/>
                  <a:pt x="352" y="302"/>
                  <a:pt x="352" y="303"/>
                </a:cubicBezTo>
                <a:cubicBezTo>
                  <a:pt x="356" y="305"/>
                  <a:pt x="360" y="306"/>
                  <a:pt x="364" y="306"/>
                </a:cubicBezTo>
                <a:cubicBezTo>
                  <a:pt x="365" y="306"/>
                  <a:pt x="365" y="306"/>
                  <a:pt x="366" y="306"/>
                </a:cubicBezTo>
                <a:cubicBezTo>
                  <a:pt x="374" y="306"/>
                  <a:pt x="381" y="303"/>
                  <a:pt x="387" y="296"/>
                </a:cubicBezTo>
                <a:lnTo>
                  <a:pt x="399" y="282"/>
                </a:lnTo>
                <a:cubicBezTo>
                  <a:pt x="404" y="275"/>
                  <a:pt x="406" y="266"/>
                  <a:pt x="403" y="257"/>
                </a:cubicBezTo>
                <a:cubicBezTo>
                  <a:pt x="403" y="253"/>
                  <a:pt x="401" y="249"/>
                  <a:pt x="398" y="247"/>
                </a:cubicBezTo>
                <a:close/>
                <a:moveTo>
                  <a:pt x="208" y="239"/>
                </a:moveTo>
                <a:cubicBezTo>
                  <a:pt x="195" y="239"/>
                  <a:pt x="183" y="238"/>
                  <a:pt x="171" y="237"/>
                </a:cubicBezTo>
                <a:lnTo>
                  <a:pt x="163" y="236"/>
                </a:lnTo>
                <a:lnTo>
                  <a:pt x="159" y="242"/>
                </a:lnTo>
                <a:cubicBezTo>
                  <a:pt x="138" y="267"/>
                  <a:pt x="112" y="280"/>
                  <a:pt x="81" y="281"/>
                </a:cubicBezTo>
                <a:lnTo>
                  <a:pt x="105" y="221"/>
                </a:lnTo>
                <a:lnTo>
                  <a:pt x="94" y="215"/>
                </a:lnTo>
                <a:cubicBezTo>
                  <a:pt x="51" y="195"/>
                  <a:pt x="27" y="165"/>
                  <a:pt x="27" y="133"/>
                </a:cubicBezTo>
                <a:cubicBezTo>
                  <a:pt x="27" y="75"/>
                  <a:pt x="110" y="27"/>
                  <a:pt x="208" y="27"/>
                </a:cubicBezTo>
                <a:cubicBezTo>
                  <a:pt x="306" y="27"/>
                  <a:pt x="389" y="75"/>
                  <a:pt x="389" y="133"/>
                </a:cubicBezTo>
                <a:cubicBezTo>
                  <a:pt x="389" y="159"/>
                  <a:pt x="372" y="184"/>
                  <a:pt x="343" y="203"/>
                </a:cubicBezTo>
                <a:lnTo>
                  <a:pt x="248" y="125"/>
                </a:lnTo>
                <a:lnTo>
                  <a:pt x="232" y="112"/>
                </a:lnTo>
                <a:cubicBezTo>
                  <a:pt x="231" y="111"/>
                  <a:pt x="230" y="110"/>
                  <a:pt x="228" y="109"/>
                </a:cubicBezTo>
                <a:lnTo>
                  <a:pt x="227" y="108"/>
                </a:lnTo>
                <a:lnTo>
                  <a:pt x="227" y="108"/>
                </a:lnTo>
                <a:cubicBezTo>
                  <a:pt x="226" y="108"/>
                  <a:pt x="225" y="107"/>
                  <a:pt x="223" y="107"/>
                </a:cubicBezTo>
                <a:lnTo>
                  <a:pt x="156" y="85"/>
                </a:lnTo>
                <a:cubicBezTo>
                  <a:pt x="153" y="84"/>
                  <a:pt x="151" y="83"/>
                  <a:pt x="149" y="83"/>
                </a:cubicBezTo>
                <a:cubicBezTo>
                  <a:pt x="141" y="83"/>
                  <a:pt x="138" y="90"/>
                  <a:pt x="144" y="100"/>
                </a:cubicBezTo>
                <a:lnTo>
                  <a:pt x="179" y="161"/>
                </a:lnTo>
                <a:cubicBezTo>
                  <a:pt x="180" y="162"/>
                  <a:pt x="181" y="163"/>
                  <a:pt x="182" y="164"/>
                </a:cubicBezTo>
                <a:lnTo>
                  <a:pt x="182" y="164"/>
                </a:lnTo>
                <a:lnTo>
                  <a:pt x="182" y="165"/>
                </a:lnTo>
                <a:cubicBezTo>
                  <a:pt x="184" y="166"/>
                  <a:pt x="185" y="168"/>
                  <a:pt x="187" y="169"/>
                </a:cubicBezTo>
                <a:lnTo>
                  <a:pt x="209" y="186"/>
                </a:lnTo>
                <a:lnTo>
                  <a:pt x="266" y="233"/>
                </a:lnTo>
                <a:cubicBezTo>
                  <a:pt x="248" y="237"/>
                  <a:pt x="228" y="239"/>
                  <a:pt x="208" y="239"/>
                </a:cubicBezTo>
                <a:close/>
                <a:moveTo>
                  <a:pt x="209" y="163"/>
                </a:moveTo>
                <a:lnTo>
                  <a:pt x="213" y="158"/>
                </a:lnTo>
                <a:lnTo>
                  <a:pt x="296" y="225"/>
                </a:lnTo>
                <a:cubicBezTo>
                  <a:pt x="292" y="226"/>
                  <a:pt x="289" y="227"/>
                  <a:pt x="286" y="228"/>
                </a:cubicBezTo>
                <a:lnTo>
                  <a:pt x="208" y="165"/>
                </a:lnTo>
                <a:cubicBezTo>
                  <a:pt x="208" y="164"/>
                  <a:pt x="209" y="164"/>
                  <a:pt x="209" y="163"/>
                </a:cubicBezTo>
                <a:close/>
                <a:moveTo>
                  <a:pt x="205" y="136"/>
                </a:moveTo>
                <a:lnTo>
                  <a:pt x="191" y="154"/>
                </a:lnTo>
                <a:lnTo>
                  <a:pt x="160" y="100"/>
                </a:lnTo>
                <a:lnTo>
                  <a:pt x="219" y="119"/>
                </a:lnTo>
                <a:lnTo>
                  <a:pt x="211" y="129"/>
                </a:lnTo>
                <a:lnTo>
                  <a:pt x="205" y="136"/>
                </a:lnTo>
                <a:close/>
                <a:moveTo>
                  <a:pt x="319" y="255"/>
                </a:moveTo>
                <a:lnTo>
                  <a:pt x="311" y="249"/>
                </a:lnTo>
                <a:cubicBezTo>
                  <a:pt x="314" y="248"/>
                  <a:pt x="317" y="246"/>
                  <a:pt x="320" y="245"/>
                </a:cubicBezTo>
                <a:lnTo>
                  <a:pt x="324" y="249"/>
                </a:lnTo>
                <a:lnTo>
                  <a:pt x="319" y="255"/>
                </a:lnTo>
                <a:close/>
                <a:moveTo>
                  <a:pt x="366" y="255"/>
                </a:moveTo>
                <a:lnTo>
                  <a:pt x="354" y="270"/>
                </a:lnTo>
                <a:cubicBezTo>
                  <a:pt x="351" y="273"/>
                  <a:pt x="349" y="278"/>
                  <a:pt x="348" y="282"/>
                </a:cubicBezTo>
                <a:lnTo>
                  <a:pt x="328" y="266"/>
                </a:lnTo>
                <a:lnTo>
                  <a:pt x="357" y="230"/>
                </a:lnTo>
                <a:lnTo>
                  <a:pt x="376" y="246"/>
                </a:lnTo>
                <a:cubicBezTo>
                  <a:pt x="373" y="248"/>
                  <a:pt x="369" y="251"/>
                  <a:pt x="366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矩形 10"/>
          <p:cNvSpPr/>
          <p:nvPr/>
        </p:nvSpPr>
        <p:spPr>
          <a:xfrm>
            <a:off x="1094613" y="3166421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SP</a:t>
            </a:r>
            <a:endParaRPr sz="2400" b="1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472810" y="3791454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7"/>
          <p:cNvSpPr txBox="1"/>
          <p:nvPr/>
        </p:nvSpPr>
        <p:spPr>
          <a:xfrm>
            <a:off x="4472809" y="3079952"/>
            <a:ext cx="66245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GPU的流处理器单元是Nvidia对其统一架构GPU内通用标量着色器的命名。流处理器单元负责处理图形渲染流水线中的诸多任务，比如顶点处理、像素处理、光照计算等。</a:t>
            </a:r>
            <a:endParaRPr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530591" y="2893881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comments-bubble-with-a-pencil_15547"/>
          <p:cNvSpPr>
            <a:spLocks noChangeAspect="1"/>
          </p:cNvSpPr>
          <p:nvPr/>
        </p:nvSpPr>
        <p:spPr bwMode="auto">
          <a:xfrm>
            <a:off x="3652614" y="3020963"/>
            <a:ext cx="304841" cy="303979"/>
          </a:xfrm>
          <a:custGeom>
            <a:avLst/>
            <a:gdLst>
              <a:gd name="connsiteX0" fmla="*/ 303461 w 607465"/>
              <a:gd name="connsiteY0" fmla="*/ 241994 h 605749"/>
              <a:gd name="connsiteX1" fmla="*/ 354648 w 607465"/>
              <a:gd name="connsiteY1" fmla="*/ 293112 h 605749"/>
              <a:gd name="connsiteX2" fmla="*/ 303461 w 607465"/>
              <a:gd name="connsiteY2" fmla="*/ 344230 h 605749"/>
              <a:gd name="connsiteX3" fmla="*/ 252274 w 607465"/>
              <a:gd name="connsiteY3" fmla="*/ 293112 h 605749"/>
              <a:gd name="connsiteX4" fmla="*/ 303461 w 607465"/>
              <a:gd name="connsiteY4" fmla="*/ 241994 h 605749"/>
              <a:gd name="connsiteX5" fmla="*/ 303860 w 607465"/>
              <a:gd name="connsiteY5" fmla="*/ 130222 h 605749"/>
              <a:gd name="connsiteX6" fmla="*/ 141170 w 607465"/>
              <a:gd name="connsiteY6" fmla="*/ 292690 h 605749"/>
              <a:gd name="connsiteX7" fmla="*/ 303860 w 607465"/>
              <a:gd name="connsiteY7" fmla="*/ 456018 h 605749"/>
              <a:gd name="connsiteX8" fmla="*/ 466549 w 607465"/>
              <a:gd name="connsiteY8" fmla="*/ 292690 h 605749"/>
              <a:gd name="connsiteX9" fmla="*/ 303860 w 607465"/>
              <a:gd name="connsiteY9" fmla="*/ 130222 h 605749"/>
              <a:gd name="connsiteX10" fmla="*/ 390369 w 607465"/>
              <a:gd name="connsiteY10" fmla="*/ 527 h 605749"/>
              <a:gd name="connsiteX11" fmla="*/ 418345 w 607465"/>
              <a:gd name="connsiteY11" fmla="*/ 8156 h 605749"/>
              <a:gd name="connsiteX12" fmla="*/ 455359 w 607465"/>
              <a:gd name="connsiteY12" fmla="*/ 34804 h 605749"/>
              <a:gd name="connsiteX13" fmla="*/ 459663 w 607465"/>
              <a:gd name="connsiteY13" fmla="*/ 73487 h 605749"/>
              <a:gd name="connsiteX14" fmla="*/ 450194 w 607465"/>
              <a:gd name="connsiteY14" fmla="*/ 97556 h 605749"/>
              <a:gd name="connsiteX15" fmla="*/ 458802 w 607465"/>
              <a:gd name="connsiteY15" fmla="*/ 131941 h 605749"/>
              <a:gd name="connsiteX16" fmla="*/ 465688 w 607465"/>
              <a:gd name="connsiteY16" fmla="*/ 137958 h 605749"/>
              <a:gd name="connsiteX17" fmla="*/ 500120 w 607465"/>
              <a:gd name="connsiteY17" fmla="*/ 144835 h 605749"/>
              <a:gd name="connsiteX18" fmla="*/ 524222 w 607465"/>
              <a:gd name="connsiteY18" fmla="*/ 134520 h 605749"/>
              <a:gd name="connsiteX19" fmla="*/ 562958 w 607465"/>
              <a:gd name="connsiteY19" fmla="*/ 136239 h 605749"/>
              <a:gd name="connsiteX20" fmla="*/ 594807 w 607465"/>
              <a:gd name="connsiteY20" fmla="*/ 179220 h 605749"/>
              <a:gd name="connsiteX21" fmla="*/ 601694 w 607465"/>
              <a:gd name="connsiteY21" fmla="*/ 222201 h 605749"/>
              <a:gd name="connsiteX22" fmla="*/ 576731 w 607465"/>
              <a:gd name="connsiteY22" fmla="*/ 252288 h 605749"/>
              <a:gd name="connsiteX23" fmla="*/ 549185 w 607465"/>
              <a:gd name="connsiteY23" fmla="*/ 264323 h 605749"/>
              <a:gd name="connsiteX24" fmla="*/ 530248 w 607465"/>
              <a:gd name="connsiteY24" fmla="*/ 283234 h 605749"/>
              <a:gd name="connsiteX25" fmla="*/ 530248 w 607465"/>
              <a:gd name="connsiteY25" fmla="*/ 292690 h 605749"/>
              <a:gd name="connsiteX26" fmla="*/ 530248 w 607465"/>
              <a:gd name="connsiteY26" fmla="*/ 307303 h 605749"/>
              <a:gd name="connsiteX27" fmla="*/ 549185 w 607465"/>
              <a:gd name="connsiteY27" fmla="*/ 328794 h 605749"/>
              <a:gd name="connsiteX28" fmla="*/ 579313 w 607465"/>
              <a:gd name="connsiteY28" fmla="*/ 340829 h 605749"/>
              <a:gd name="connsiteX29" fmla="*/ 605998 w 607465"/>
              <a:gd name="connsiteY29" fmla="*/ 369196 h 605749"/>
              <a:gd name="connsiteX30" fmla="*/ 599111 w 607465"/>
              <a:gd name="connsiteY30" fmla="*/ 425071 h 605749"/>
              <a:gd name="connsiteX31" fmla="*/ 573288 w 607465"/>
              <a:gd name="connsiteY31" fmla="*/ 459456 h 605749"/>
              <a:gd name="connsiteX32" fmla="*/ 533691 w 607465"/>
              <a:gd name="connsiteY32" fmla="*/ 461175 h 605749"/>
              <a:gd name="connsiteX33" fmla="*/ 494095 w 607465"/>
              <a:gd name="connsiteY33" fmla="*/ 446562 h 605749"/>
              <a:gd name="connsiteX34" fmla="*/ 459663 w 607465"/>
              <a:gd name="connsiteY34" fmla="*/ 452579 h 605749"/>
              <a:gd name="connsiteX35" fmla="*/ 453637 w 607465"/>
              <a:gd name="connsiteY35" fmla="*/ 484385 h 605749"/>
              <a:gd name="connsiteX36" fmla="*/ 471714 w 607465"/>
              <a:gd name="connsiteY36" fmla="*/ 525647 h 605749"/>
              <a:gd name="connsiteX37" fmla="*/ 472575 w 607465"/>
              <a:gd name="connsiteY37" fmla="*/ 565189 h 605749"/>
              <a:gd name="connsiteX38" fmla="*/ 435561 w 607465"/>
              <a:gd name="connsiteY38" fmla="*/ 593557 h 605749"/>
              <a:gd name="connsiteX39" fmla="*/ 384774 w 607465"/>
              <a:gd name="connsiteY39" fmla="*/ 602153 h 605749"/>
              <a:gd name="connsiteX40" fmla="*/ 354646 w 607465"/>
              <a:gd name="connsiteY40" fmla="*/ 578943 h 605749"/>
              <a:gd name="connsiteX41" fmla="*/ 332266 w 607465"/>
              <a:gd name="connsiteY41" fmla="*/ 528226 h 605749"/>
              <a:gd name="connsiteX42" fmla="*/ 318493 w 607465"/>
              <a:gd name="connsiteY42" fmla="*/ 508454 h 605749"/>
              <a:gd name="connsiteX43" fmla="*/ 314189 w 607465"/>
              <a:gd name="connsiteY43" fmla="*/ 508454 h 605749"/>
              <a:gd name="connsiteX44" fmla="*/ 303860 w 607465"/>
              <a:gd name="connsiteY44" fmla="*/ 508454 h 605749"/>
              <a:gd name="connsiteX45" fmla="*/ 286644 w 607465"/>
              <a:gd name="connsiteY45" fmla="*/ 528226 h 605749"/>
              <a:gd name="connsiteX46" fmla="*/ 266846 w 607465"/>
              <a:gd name="connsiteY46" fmla="*/ 579803 h 605749"/>
              <a:gd name="connsiteX47" fmla="*/ 238439 w 607465"/>
              <a:gd name="connsiteY47" fmla="*/ 605591 h 605749"/>
              <a:gd name="connsiteX48" fmla="*/ 189374 w 607465"/>
              <a:gd name="connsiteY48" fmla="*/ 596136 h 605749"/>
              <a:gd name="connsiteX49" fmla="*/ 148917 w 607465"/>
              <a:gd name="connsiteY49" fmla="*/ 572926 h 605749"/>
              <a:gd name="connsiteX50" fmla="*/ 146335 w 607465"/>
              <a:gd name="connsiteY50" fmla="*/ 533383 h 605749"/>
              <a:gd name="connsiteX51" fmla="*/ 166994 w 607465"/>
              <a:gd name="connsiteY51" fmla="*/ 479227 h 605749"/>
              <a:gd name="connsiteX52" fmla="*/ 165272 w 607465"/>
              <a:gd name="connsiteY52" fmla="*/ 450000 h 605749"/>
              <a:gd name="connsiteX53" fmla="*/ 136005 w 607465"/>
              <a:gd name="connsiteY53" fmla="*/ 450000 h 605749"/>
              <a:gd name="connsiteX54" fmla="*/ 82636 w 607465"/>
              <a:gd name="connsiteY54" fmla="*/ 474070 h 605749"/>
              <a:gd name="connsiteX55" fmla="*/ 43900 w 607465"/>
              <a:gd name="connsiteY55" fmla="*/ 472350 h 605749"/>
              <a:gd name="connsiteX56" fmla="*/ 15494 w 607465"/>
              <a:gd name="connsiteY56" fmla="*/ 431089 h 605749"/>
              <a:gd name="connsiteX57" fmla="*/ 3443 w 607465"/>
              <a:gd name="connsiteY57" fmla="*/ 386388 h 605749"/>
              <a:gd name="connsiteX58" fmla="*/ 29267 w 607465"/>
              <a:gd name="connsiteY58" fmla="*/ 356302 h 605749"/>
              <a:gd name="connsiteX59" fmla="*/ 80054 w 607465"/>
              <a:gd name="connsiteY59" fmla="*/ 333952 h 605749"/>
              <a:gd name="connsiteX60" fmla="*/ 98130 w 607465"/>
              <a:gd name="connsiteY60" fmla="*/ 310742 h 605749"/>
              <a:gd name="connsiteX61" fmla="*/ 76610 w 607465"/>
              <a:gd name="connsiteY61" fmla="*/ 288392 h 605749"/>
              <a:gd name="connsiteX62" fmla="*/ 26685 w 607465"/>
              <a:gd name="connsiteY62" fmla="*/ 269480 h 605749"/>
              <a:gd name="connsiteX63" fmla="*/ 0 w 607465"/>
              <a:gd name="connsiteY63" fmla="*/ 241113 h 605749"/>
              <a:gd name="connsiteX64" fmla="*/ 9469 w 607465"/>
              <a:gd name="connsiteY64" fmla="*/ 192114 h 605749"/>
              <a:gd name="connsiteX65" fmla="*/ 33571 w 607465"/>
              <a:gd name="connsiteY65" fmla="*/ 151712 h 605749"/>
              <a:gd name="connsiteX66" fmla="*/ 72307 w 607465"/>
              <a:gd name="connsiteY66" fmla="*/ 148274 h 605749"/>
              <a:gd name="connsiteX67" fmla="*/ 113625 w 607465"/>
              <a:gd name="connsiteY67" fmla="*/ 163747 h 605749"/>
              <a:gd name="connsiteX68" fmla="*/ 145474 w 607465"/>
              <a:gd name="connsiteY68" fmla="*/ 156870 h 605749"/>
              <a:gd name="connsiteX69" fmla="*/ 148917 w 607465"/>
              <a:gd name="connsiteY69" fmla="*/ 122485 h 605749"/>
              <a:gd name="connsiteX70" fmla="*/ 131701 w 607465"/>
              <a:gd name="connsiteY70" fmla="*/ 84662 h 605749"/>
              <a:gd name="connsiteX71" fmla="*/ 133423 w 607465"/>
              <a:gd name="connsiteY71" fmla="*/ 45979 h 605749"/>
              <a:gd name="connsiteX72" fmla="*/ 174741 w 607465"/>
              <a:gd name="connsiteY72" fmla="*/ 18471 h 605749"/>
              <a:gd name="connsiteX73" fmla="*/ 220363 w 607465"/>
              <a:gd name="connsiteY73" fmla="*/ 6437 h 605749"/>
              <a:gd name="connsiteX74" fmla="*/ 249630 w 607465"/>
              <a:gd name="connsiteY74" fmla="*/ 32225 h 605749"/>
              <a:gd name="connsiteX75" fmla="*/ 262542 w 607465"/>
              <a:gd name="connsiteY75" fmla="*/ 60593 h 605749"/>
              <a:gd name="connsiteX76" fmla="*/ 292669 w 607465"/>
              <a:gd name="connsiteY76" fmla="*/ 76925 h 605749"/>
              <a:gd name="connsiteX77" fmla="*/ 314189 w 607465"/>
              <a:gd name="connsiteY77" fmla="*/ 76066 h 605749"/>
              <a:gd name="connsiteX78" fmla="*/ 316772 w 607465"/>
              <a:gd name="connsiteY78" fmla="*/ 76066 h 605749"/>
              <a:gd name="connsiteX79" fmla="*/ 327962 w 607465"/>
              <a:gd name="connsiteY79" fmla="*/ 56295 h 605749"/>
              <a:gd name="connsiteX80" fmla="*/ 338291 w 607465"/>
              <a:gd name="connsiteY80" fmla="*/ 27068 h 605749"/>
              <a:gd name="connsiteX81" fmla="*/ 367558 w 607465"/>
              <a:gd name="connsiteY81" fmla="*/ 1279 h 605749"/>
              <a:gd name="connsiteX82" fmla="*/ 390369 w 607465"/>
              <a:gd name="connsiteY82" fmla="*/ 527 h 60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7465" h="605749">
                <a:moveTo>
                  <a:pt x="303461" y="241994"/>
                </a:moveTo>
                <a:cubicBezTo>
                  <a:pt x="331731" y="241994"/>
                  <a:pt x="354648" y="264880"/>
                  <a:pt x="354648" y="293112"/>
                </a:cubicBezTo>
                <a:cubicBezTo>
                  <a:pt x="354648" y="321344"/>
                  <a:pt x="331731" y="344230"/>
                  <a:pt x="303461" y="344230"/>
                </a:cubicBezTo>
                <a:cubicBezTo>
                  <a:pt x="275191" y="344230"/>
                  <a:pt x="252274" y="321344"/>
                  <a:pt x="252274" y="293112"/>
                </a:cubicBezTo>
                <a:cubicBezTo>
                  <a:pt x="252274" y="264880"/>
                  <a:pt x="275191" y="241994"/>
                  <a:pt x="303461" y="241994"/>
                </a:cubicBezTo>
                <a:close/>
                <a:moveTo>
                  <a:pt x="303860" y="130222"/>
                </a:moveTo>
                <a:cubicBezTo>
                  <a:pt x="213476" y="130222"/>
                  <a:pt x="141170" y="203290"/>
                  <a:pt x="141170" y="292690"/>
                </a:cubicBezTo>
                <a:cubicBezTo>
                  <a:pt x="141170" y="382950"/>
                  <a:pt x="213476" y="456018"/>
                  <a:pt x="303860" y="456018"/>
                </a:cubicBezTo>
                <a:cubicBezTo>
                  <a:pt x="393382" y="456018"/>
                  <a:pt x="466549" y="382950"/>
                  <a:pt x="466549" y="292690"/>
                </a:cubicBezTo>
                <a:cubicBezTo>
                  <a:pt x="466549" y="203290"/>
                  <a:pt x="393382" y="130222"/>
                  <a:pt x="303860" y="130222"/>
                </a:cubicBezTo>
                <a:close/>
                <a:moveTo>
                  <a:pt x="390369" y="527"/>
                </a:moveTo>
                <a:cubicBezTo>
                  <a:pt x="398977" y="1494"/>
                  <a:pt x="408446" y="3858"/>
                  <a:pt x="418345" y="8156"/>
                </a:cubicBezTo>
                <a:cubicBezTo>
                  <a:pt x="436422" y="15892"/>
                  <a:pt x="448473" y="26208"/>
                  <a:pt x="455359" y="34804"/>
                </a:cubicBezTo>
                <a:cubicBezTo>
                  <a:pt x="463967" y="43400"/>
                  <a:pt x="463967" y="62312"/>
                  <a:pt x="459663" y="73487"/>
                </a:cubicBezTo>
                <a:lnTo>
                  <a:pt x="450194" y="97556"/>
                </a:lnTo>
                <a:cubicBezTo>
                  <a:pt x="445890" y="109591"/>
                  <a:pt x="450194" y="124205"/>
                  <a:pt x="458802" y="131941"/>
                </a:cubicBezTo>
                <a:cubicBezTo>
                  <a:pt x="461385" y="133660"/>
                  <a:pt x="463106" y="136239"/>
                  <a:pt x="465688" y="137958"/>
                </a:cubicBezTo>
                <a:cubicBezTo>
                  <a:pt x="474296" y="146555"/>
                  <a:pt x="488930" y="149993"/>
                  <a:pt x="500120" y="144835"/>
                </a:cubicBezTo>
                <a:lnTo>
                  <a:pt x="524222" y="134520"/>
                </a:lnTo>
                <a:cubicBezTo>
                  <a:pt x="534552" y="129362"/>
                  <a:pt x="553489" y="129362"/>
                  <a:pt x="562958" y="136239"/>
                </a:cubicBezTo>
                <a:cubicBezTo>
                  <a:pt x="573288" y="143976"/>
                  <a:pt x="586199" y="157730"/>
                  <a:pt x="594807" y="179220"/>
                </a:cubicBezTo>
                <a:cubicBezTo>
                  <a:pt x="601694" y="196413"/>
                  <a:pt x="602554" y="211026"/>
                  <a:pt x="601694" y="222201"/>
                </a:cubicBezTo>
                <a:cubicBezTo>
                  <a:pt x="600833" y="234236"/>
                  <a:pt x="587921" y="247130"/>
                  <a:pt x="576731" y="252288"/>
                </a:cubicBezTo>
                <a:lnTo>
                  <a:pt x="549185" y="264323"/>
                </a:lnTo>
                <a:cubicBezTo>
                  <a:pt x="537995" y="269480"/>
                  <a:pt x="530248" y="277217"/>
                  <a:pt x="530248" y="283234"/>
                </a:cubicBezTo>
                <a:cubicBezTo>
                  <a:pt x="530248" y="285813"/>
                  <a:pt x="530248" y="289251"/>
                  <a:pt x="530248" y="292690"/>
                </a:cubicBezTo>
                <a:cubicBezTo>
                  <a:pt x="530248" y="296988"/>
                  <a:pt x="530248" y="302146"/>
                  <a:pt x="530248" y="307303"/>
                </a:cubicBezTo>
                <a:cubicBezTo>
                  <a:pt x="529387" y="315040"/>
                  <a:pt x="537134" y="324496"/>
                  <a:pt x="549185" y="328794"/>
                </a:cubicBezTo>
                <a:lnTo>
                  <a:pt x="579313" y="340829"/>
                </a:lnTo>
                <a:cubicBezTo>
                  <a:pt x="590503" y="345127"/>
                  <a:pt x="603415" y="357161"/>
                  <a:pt x="605998" y="369196"/>
                </a:cubicBezTo>
                <a:cubicBezTo>
                  <a:pt x="608580" y="383810"/>
                  <a:pt x="608580" y="403581"/>
                  <a:pt x="599111" y="425071"/>
                </a:cubicBezTo>
                <a:cubicBezTo>
                  <a:pt x="591364" y="442264"/>
                  <a:pt x="581895" y="453439"/>
                  <a:pt x="573288" y="459456"/>
                </a:cubicBezTo>
                <a:cubicBezTo>
                  <a:pt x="563819" y="467193"/>
                  <a:pt x="544881" y="465473"/>
                  <a:pt x="533691" y="461175"/>
                </a:cubicBezTo>
                <a:lnTo>
                  <a:pt x="494095" y="446562"/>
                </a:lnTo>
                <a:cubicBezTo>
                  <a:pt x="482904" y="442264"/>
                  <a:pt x="467410" y="444843"/>
                  <a:pt x="459663" y="452579"/>
                </a:cubicBezTo>
                <a:cubicBezTo>
                  <a:pt x="451916" y="459456"/>
                  <a:pt x="448473" y="474070"/>
                  <a:pt x="453637" y="484385"/>
                </a:cubicBezTo>
                <a:lnTo>
                  <a:pt x="471714" y="525647"/>
                </a:lnTo>
                <a:cubicBezTo>
                  <a:pt x="476879" y="536822"/>
                  <a:pt x="479461" y="555734"/>
                  <a:pt x="472575" y="565189"/>
                </a:cubicBezTo>
                <a:cubicBezTo>
                  <a:pt x="466549" y="575505"/>
                  <a:pt x="455359" y="585820"/>
                  <a:pt x="435561" y="593557"/>
                </a:cubicBezTo>
                <a:cubicBezTo>
                  <a:pt x="415763" y="601293"/>
                  <a:pt x="397686" y="602153"/>
                  <a:pt x="384774" y="602153"/>
                </a:cubicBezTo>
                <a:cubicBezTo>
                  <a:pt x="372723" y="601293"/>
                  <a:pt x="358950" y="589259"/>
                  <a:pt x="354646" y="578943"/>
                </a:cubicBezTo>
                <a:lnTo>
                  <a:pt x="332266" y="528226"/>
                </a:lnTo>
                <a:cubicBezTo>
                  <a:pt x="327101" y="517910"/>
                  <a:pt x="321075" y="508454"/>
                  <a:pt x="318493" y="508454"/>
                </a:cubicBezTo>
                <a:cubicBezTo>
                  <a:pt x="316772" y="508454"/>
                  <a:pt x="315050" y="508454"/>
                  <a:pt x="314189" y="508454"/>
                </a:cubicBezTo>
                <a:cubicBezTo>
                  <a:pt x="310746" y="508454"/>
                  <a:pt x="307303" y="508454"/>
                  <a:pt x="303860" y="508454"/>
                </a:cubicBezTo>
                <a:cubicBezTo>
                  <a:pt x="298695" y="508454"/>
                  <a:pt x="290948" y="517051"/>
                  <a:pt x="286644" y="528226"/>
                </a:cubicBezTo>
                <a:lnTo>
                  <a:pt x="266846" y="579803"/>
                </a:lnTo>
                <a:cubicBezTo>
                  <a:pt x="262542" y="590978"/>
                  <a:pt x="250490" y="605591"/>
                  <a:pt x="238439" y="605591"/>
                </a:cubicBezTo>
                <a:cubicBezTo>
                  <a:pt x="228110" y="606451"/>
                  <a:pt x="211755" y="603872"/>
                  <a:pt x="189374" y="596136"/>
                </a:cubicBezTo>
                <a:cubicBezTo>
                  <a:pt x="168715" y="589259"/>
                  <a:pt x="156664" y="580663"/>
                  <a:pt x="148917" y="572926"/>
                </a:cubicBezTo>
                <a:cubicBezTo>
                  <a:pt x="141170" y="564330"/>
                  <a:pt x="142031" y="544558"/>
                  <a:pt x="146335" y="533383"/>
                </a:cubicBezTo>
                <a:lnTo>
                  <a:pt x="166994" y="479227"/>
                </a:lnTo>
                <a:cubicBezTo>
                  <a:pt x="171298" y="467193"/>
                  <a:pt x="170437" y="455158"/>
                  <a:pt x="165272" y="450000"/>
                </a:cubicBezTo>
                <a:cubicBezTo>
                  <a:pt x="160107" y="444843"/>
                  <a:pt x="147195" y="444843"/>
                  <a:pt x="136005" y="450000"/>
                </a:cubicBezTo>
                <a:lnTo>
                  <a:pt x="82636" y="474070"/>
                </a:lnTo>
                <a:cubicBezTo>
                  <a:pt x="71446" y="479227"/>
                  <a:pt x="52508" y="480947"/>
                  <a:pt x="43900" y="472350"/>
                </a:cubicBezTo>
                <a:cubicBezTo>
                  <a:pt x="35292" y="465473"/>
                  <a:pt x="25824" y="452579"/>
                  <a:pt x="15494" y="431089"/>
                </a:cubicBezTo>
                <a:cubicBezTo>
                  <a:pt x="6026" y="411317"/>
                  <a:pt x="3443" y="396704"/>
                  <a:pt x="3443" y="386388"/>
                </a:cubicBezTo>
                <a:cubicBezTo>
                  <a:pt x="4304" y="374354"/>
                  <a:pt x="18077" y="361460"/>
                  <a:pt x="29267" y="356302"/>
                </a:cubicBezTo>
                <a:lnTo>
                  <a:pt x="80054" y="333952"/>
                </a:lnTo>
                <a:cubicBezTo>
                  <a:pt x="90383" y="328794"/>
                  <a:pt x="98991" y="318479"/>
                  <a:pt x="98130" y="310742"/>
                </a:cubicBezTo>
                <a:cubicBezTo>
                  <a:pt x="97270" y="302146"/>
                  <a:pt x="87801" y="292690"/>
                  <a:pt x="76610" y="288392"/>
                </a:cubicBezTo>
                <a:lnTo>
                  <a:pt x="26685" y="269480"/>
                </a:lnTo>
                <a:cubicBezTo>
                  <a:pt x="15494" y="265182"/>
                  <a:pt x="861" y="253147"/>
                  <a:pt x="0" y="241113"/>
                </a:cubicBezTo>
                <a:cubicBezTo>
                  <a:pt x="0" y="229938"/>
                  <a:pt x="1722" y="214465"/>
                  <a:pt x="9469" y="192114"/>
                </a:cubicBezTo>
                <a:cubicBezTo>
                  <a:pt x="17216" y="170624"/>
                  <a:pt x="25824" y="158589"/>
                  <a:pt x="33571" y="151712"/>
                </a:cubicBezTo>
                <a:cubicBezTo>
                  <a:pt x="42179" y="143116"/>
                  <a:pt x="61116" y="143976"/>
                  <a:pt x="72307" y="148274"/>
                </a:cubicBezTo>
                <a:lnTo>
                  <a:pt x="113625" y="163747"/>
                </a:lnTo>
                <a:cubicBezTo>
                  <a:pt x="124815" y="168045"/>
                  <a:pt x="138588" y="164607"/>
                  <a:pt x="145474" y="156870"/>
                </a:cubicBezTo>
                <a:cubicBezTo>
                  <a:pt x="152360" y="148274"/>
                  <a:pt x="154082" y="133660"/>
                  <a:pt x="148917" y="122485"/>
                </a:cubicBezTo>
                <a:lnTo>
                  <a:pt x="131701" y="84662"/>
                </a:lnTo>
                <a:cubicBezTo>
                  <a:pt x="127397" y="73487"/>
                  <a:pt x="125676" y="54575"/>
                  <a:pt x="133423" y="45979"/>
                </a:cubicBezTo>
                <a:cubicBezTo>
                  <a:pt x="141170" y="38243"/>
                  <a:pt x="153221" y="27927"/>
                  <a:pt x="174741" y="18471"/>
                </a:cubicBezTo>
                <a:cubicBezTo>
                  <a:pt x="194539" y="9015"/>
                  <a:pt x="209172" y="6437"/>
                  <a:pt x="220363" y="6437"/>
                </a:cubicBezTo>
                <a:cubicBezTo>
                  <a:pt x="232414" y="6437"/>
                  <a:pt x="244465" y="21050"/>
                  <a:pt x="249630" y="32225"/>
                </a:cubicBezTo>
                <a:lnTo>
                  <a:pt x="262542" y="60593"/>
                </a:lnTo>
                <a:cubicBezTo>
                  <a:pt x="267706" y="71768"/>
                  <a:pt x="280618" y="78645"/>
                  <a:pt x="292669" y="76925"/>
                </a:cubicBezTo>
                <a:cubicBezTo>
                  <a:pt x="299556" y="76925"/>
                  <a:pt x="306442" y="76066"/>
                  <a:pt x="314189" y="76066"/>
                </a:cubicBezTo>
                <a:cubicBezTo>
                  <a:pt x="315050" y="76066"/>
                  <a:pt x="315911" y="76066"/>
                  <a:pt x="316772" y="76066"/>
                </a:cubicBezTo>
                <a:cubicBezTo>
                  <a:pt x="318493" y="76066"/>
                  <a:pt x="323658" y="67470"/>
                  <a:pt x="327962" y="56295"/>
                </a:cubicBezTo>
                <a:lnTo>
                  <a:pt x="338291" y="27068"/>
                </a:lnTo>
                <a:cubicBezTo>
                  <a:pt x="342595" y="15892"/>
                  <a:pt x="355507" y="2998"/>
                  <a:pt x="367558" y="1279"/>
                </a:cubicBezTo>
                <a:cubicBezTo>
                  <a:pt x="374014" y="-10"/>
                  <a:pt x="381761" y="-440"/>
                  <a:pt x="390369" y="5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94613" y="4306036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TMU</a:t>
            </a:r>
            <a:endParaRPr sz="2400" b="1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472810" y="4931069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3"/>
          <p:cNvSpPr txBox="1"/>
          <p:nvPr/>
        </p:nvSpPr>
        <p:spPr>
          <a:xfrm>
            <a:off x="4472809" y="4219567"/>
            <a:ext cx="66245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纹理映射单元（Texture Mapping Units，TMU）主要负责处理纹理映射。TMU 的功能包括对纹理进行采样、过滤、缩放和应用等操作。</a:t>
            </a:r>
            <a:endParaRPr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530591" y="4033496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comments-bubble-with-a-pencil_15547"/>
          <p:cNvSpPr>
            <a:spLocks noChangeAspect="1"/>
          </p:cNvSpPr>
          <p:nvPr/>
        </p:nvSpPr>
        <p:spPr bwMode="auto">
          <a:xfrm>
            <a:off x="3664097" y="4169673"/>
            <a:ext cx="278062" cy="304841"/>
          </a:xfrm>
          <a:custGeom>
            <a:avLst/>
            <a:gdLst>
              <a:gd name="connsiteX0" fmla="*/ 1627 w 547904"/>
              <a:gd name="connsiteY0" fmla="*/ 34552 h 600669"/>
              <a:gd name="connsiteX1" fmla="*/ 17985 w 547904"/>
              <a:gd name="connsiteY1" fmla="*/ 45405 h 600669"/>
              <a:gd name="connsiteX2" fmla="*/ 249572 w 547904"/>
              <a:gd name="connsiteY2" fmla="*/ 295574 h 600669"/>
              <a:gd name="connsiteX3" fmla="*/ 270234 w 547904"/>
              <a:gd name="connsiteY3" fmla="*/ 368648 h 600669"/>
              <a:gd name="connsiteX4" fmla="*/ 228049 w 547904"/>
              <a:gd name="connsiteY4" fmla="*/ 582710 h 600669"/>
              <a:gd name="connsiteX5" fmla="*/ 204804 w 547904"/>
              <a:gd name="connsiteY5" fmla="*/ 584429 h 600669"/>
              <a:gd name="connsiteX6" fmla="*/ 3349 w 547904"/>
              <a:gd name="connsiteY6" fmla="*/ 54002 h 600669"/>
              <a:gd name="connsiteX7" fmla="*/ 1627 w 547904"/>
              <a:gd name="connsiteY7" fmla="*/ 34552 h 600669"/>
              <a:gd name="connsiteX8" fmla="*/ 41173 w 547904"/>
              <a:gd name="connsiteY8" fmla="*/ 1195 h 600669"/>
              <a:gd name="connsiteX9" fmla="*/ 60114 w 547904"/>
              <a:gd name="connsiteY9" fmla="*/ 5063 h 600669"/>
              <a:gd name="connsiteX10" fmla="*/ 532782 w 547904"/>
              <a:gd name="connsiteY10" fmla="*/ 235459 h 600669"/>
              <a:gd name="connsiteX11" fmla="*/ 529338 w 547904"/>
              <a:gd name="connsiteY11" fmla="*/ 262109 h 600669"/>
              <a:gd name="connsiteX12" fmla="*/ 357146 w 547904"/>
              <a:gd name="connsiteY12" fmla="*/ 295637 h 600669"/>
              <a:gd name="connsiteX13" fmla="*/ 285686 w 547904"/>
              <a:gd name="connsiteY13" fmla="*/ 272425 h 600669"/>
              <a:gd name="connsiteX14" fmla="*/ 50643 w 547904"/>
              <a:gd name="connsiteY14" fmla="*/ 17959 h 600669"/>
              <a:gd name="connsiteX15" fmla="*/ 41173 w 547904"/>
              <a:gd name="connsiteY15" fmla="*/ 1195 h 60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7904" h="600669">
                <a:moveTo>
                  <a:pt x="1627" y="34552"/>
                </a:moveTo>
                <a:cubicBezTo>
                  <a:pt x="4210" y="32940"/>
                  <a:pt x="9806" y="36379"/>
                  <a:pt x="17985" y="45405"/>
                </a:cubicBezTo>
                <a:lnTo>
                  <a:pt x="249572" y="295574"/>
                </a:lnTo>
                <a:cubicBezTo>
                  <a:pt x="265069" y="312768"/>
                  <a:pt x="274539" y="345436"/>
                  <a:pt x="270234" y="368648"/>
                </a:cubicBezTo>
                <a:lnTo>
                  <a:pt x="228049" y="582710"/>
                </a:lnTo>
                <a:cubicBezTo>
                  <a:pt x="223745" y="605921"/>
                  <a:pt x="213414" y="606781"/>
                  <a:pt x="204804" y="584429"/>
                </a:cubicBezTo>
                <a:lnTo>
                  <a:pt x="3349" y="54002"/>
                </a:lnTo>
                <a:cubicBezTo>
                  <a:pt x="-525" y="42826"/>
                  <a:pt x="-955" y="36164"/>
                  <a:pt x="1627" y="34552"/>
                </a:cubicBezTo>
                <a:close/>
                <a:moveTo>
                  <a:pt x="41173" y="1195"/>
                </a:moveTo>
                <a:cubicBezTo>
                  <a:pt x="42895" y="-1169"/>
                  <a:pt x="49352" y="-95"/>
                  <a:pt x="60114" y="5063"/>
                </a:cubicBezTo>
                <a:lnTo>
                  <a:pt x="532782" y="235459"/>
                </a:lnTo>
                <a:cubicBezTo>
                  <a:pt x="554306" y="245775"/>
                  <a:pt x="552584" y="257811"/>
                  <a:pt x="529338" y="262109"/>
                </a:cubicBezTo>
                <a:lnTo>
                  <a:pt x="357146" y="295637"/>
                </a:lnTo>
                <a:cubicBezTo>
                  <a:pt x="333900" y="299935"/>
                  <a:pt x="302044" y="289619"/>
                  <a:pt x="285686" y="272425"/>
                </a:cubicBezTo>
                <a:lnTo>
                  <a:pt x="50643" y="17959"/>
                </a:lnTo>
                <a:cubicBezTo>
                  <a:pt x="42464" y="9362"/>
                  <a:pt x="39451" y="3559"/>
                  <a:pt x="41173" y="1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94613" y="5445651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ROPs</a:t>
            </a:r>
            <a:endParaRPr sz="2400" b="1" dirty="0">
              <a:solidFill>
                <a:srgbClr val="6D7975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472810" y="6070684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9"/>
          <p:cNvSpPr txBox="1"/>
          <p:nvPr/>
        </p:nvSpPr>
        <p:spPr>
          <a:xfrm>
            <a:off x="4472809" y="5359182"/>
            <a:ext cx="66245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sz="1200">
                <a:solidFill>
                  <a:schemeClr val="tx1">
                    <a:lumMod val="85000"/>
                    <a:lumOff val="15000"/>
                  </a:schemeClr>
                </a:solidFill>
              </a:rPr>
              <a:t>光栅化处理单元（ROPs）负责处理像素数据在最终渲染前的最后阶段，这些单元执行多项任务，包括深度测试、模板测试、像素混合以及最终的图像输出。</a:t>
            </a:r>
            <a:endParaRPr altLang="zh-CN" sz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530591" y="5173111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comments-bubble-with-a-pencil_15547"/>
          <p:cNvSpPr>
            <a:spLocks noChangeAspect="1"/>
          </p:cNvSpPr>
          <p:nvPr/>
        </p:nvSpPr>
        <p:spPr bwMode="auto">
          <a:xfrm>
            <a:off x="3650709" y="5289211"/>
            <a:ext cx="304841" cy="304353"/>
          </a:xfrm>
          <a:custGeom>
            <a:avLst/>
            <a:gdLst>
              <a:gd name="connsiteX0" fmla="*/ 266714 w 575660"/>
              <a:gd name="connsiteY0" fmla="*/ 194506 h 574740"/>
              <a:gd name="connsiteX1" fmla="*/ 268508 w 575660"/>
              <a:gd name="connsiteY1" fmla="*/ 200775 h 574740"/>
              <a:gd name="connsiteX2" fmla="*/ 268508 w 575660"/>
              <a:gd name="connsiteY2" fmla="*/ 249494 h 574740"/>
              <a:gd name="connsiteX3" fmla="*/ 290038 w 575660"/>
              <a:gd name="connsiteY3" fmla="*/ 249494 h 574740"/>
              <a:gd name="connsiteX4" fmla="*/ 420659 w 575660"/>
              <a:gd name="connsiteY4" fmla="*/ 249494 h 574740"/>
              <a:gd name="connsiteX5" fmla="*/ 427836 w 575660"/>
              <a:gd name="connsiteY5" fmla="*/ 258092 h 574740"/>
              <a:gd name="connsiteX6" fmla="*/ 427836 w 575660"/>
              <a:gd name="connsiteY6" fmla="*/ 326871 h 574740"/>
              <a:gd name="connsiteX7" fmla="*/ 422094 w 575660"/>
              <a:gd name="connsiteY7" fmla="*/ 334036 h 574740"/>
              <a:gd name="connsiteX8" fmla="*/ 291474 w 575660"/>
              <a:gd name="connsiteY8" fmla="*/ 334036 h 574740"/>
              <a:gd name="connsiteX9" fmla="*/ 268508 w 575660"/>
              <a:gd name="connsiteY9" fmla="*/ 334036 h 574740"/>
              <a:gd name="connsiteX10" fmla="*/ 268508 w 575660"/>
              <a:gd name="connsiteY10" fmla="*/ 378456 h 574740"/>
              <a:gd name="connsiteX11" fmla="*/ 257024 w 575660"/>
              <a:gd name="connsiteY11" fmla="*/ 381322 h 574740"/>
              <a:gd name="connsiteX12" fmla="*/ 152241 w 575660"/>
              <a:gd name="connsiteY12" fmla="*/ 299646 h 574740"/>
              <a:gd name="connsiteX13" fmla="*/ 153676 w 575660"/>
              <a:gd name="connsiteY13" fmla="*/ 285317 h 574740"/>
              <a:gd name="connsiteX14" fmla="*/ 257024 w 575660"/>
              <a:gd name="connsiteY14" fmla="*/ 199342 h 574740"/>
              <a:gd name="connsiteX15" fmla="*/ 266714 w 575660"/>
              <a:gd name="connsiteY15" fmla="*/ 194506 h 574740"/>
              <a:gd name="connsiteX16" fmla="*/ 287112 w 575660"/>
              <a:gd name="connsiteY16" fmla="*/ 47298 h 574740"/>
              <a:gd name="connsiteX17" fmla="*/ 47374 w 575660"/>
              <a:gd name="connsiteY17" fmla="*/ 286653 h 574740"/>
              <a:gd name="connsiteX18" fmla="*/ 287112 w 575660"/>
              <a:gd name="connsiteY18" fmla="*/ 526009 h 574740"/>
              <a:gd name="connsiteX19" fmla="*/ 526851 w 575660"/>
              <a:gd name="connsiteY19" fmla="*/ 286653 h 574740"/>
              <a:gd name="connsiteX20" fmla="*/ 287112 w 575660"/>
              <a:gd name="connsiteY20" fmla="*/ 47298 h 574740"/>
              <a:gd name="connsiteX21" fmla="*/ 287112 w 575660"/>
              <a:gd name="connsiteY21" fmla="*/ 0 h 574740"/>
              <a:gd name="connsiteX22" fmla="*/ 575660 w 575660"/>
              <a:gd name="connsiteY22" fmla="*/ 286653 h 574740"/>
              <a:gd name="connsiteX23" fmla="*/ 287112 w 575660"/>
              <a:gd name="connsiteY23" fmla="*/ 574740 h 574740"/>
              <a:gd name="connsiteX24" fmla="*/ 0 w 575660"/>
              <a:gd name="connsiteY24" fmla="*/ 286653 h 574740"/>
              <a:gd name="connsiteX25" fmla="*/ 287112 w 575660"/>
              <a:gd name="connsiteY25" fmla="*/ 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5660" h="574740">
                <a:moveTo>
                  <a:pt x="266714" y="194506"/>
                </a:moveTo>
                <a:cubicBezTo>
                  <a:pt x="267790" y="195312"/>
                  <a:pt x="268508" y="197193"/>
                  <a:pt x="268508" y="200775"/>
                </a:cubicBezTo>
                <a:lnTo>
                  <a:pt x="268508" y="249494"/>
                </a:lnTo>
                <a:lnTo>
                  <a:pt x="290038" y="249494"/>
                </a:lnTo>
                <a:lnTo>
                  <a:pt x="420659" y="249494"/>
                </a:lnTo>
                <a:cubicBezTo>
                  <a:pt x="420659" y="249494"/>
                  <a:pt x="427836" y="248061"/>
                  <a:pt x="427836" y="258092"/>
                </a:cubicBezTo>
                <a:lnTo>
                  <a:pt x="427836" y="326871"/>
                </a:lnTo>
                <a:cubicBezTo>
                  <a:pt x="427836" y="334036"/>
                  <a:pt x="422094" y="334036"/>
                  <a:pt x="422094" y="334036"/>
                </a:cubicBezTo>
                <a:lnTo>
                  <a:pt x="291474" y="334036"/>
                </a:lnTo>
                <a:lnTo>
                  <a:pt x="268508" y="334036"/>
                </a:lnTo>
                <a:lnTo>
                  <a:pt x="268508" y="378456"/>
                </a:lnTo>
                <a:cubicBezTo>
                  <a:pt x="268508" y="395651"/>
                  <a:pt x="257024" y="381322"/>
                  <a:pt x="257024" y="381322"/>
                </a:cubicBezTo>
                <a:cubicBezTo>
                  <a:pt x="257024" y="381322"/>
                  <a:pt x="162289" y="309676"/>
                  <a:pt x="152241" y="299646"/>
                </a:cubicBezTo>
                <a:cubicBezTo>
                  <a:pt x="145064" y="292481"/>
                  <a:pt x="153676" y="285317"/>
                  <a:pt x="153676" y="285317"/>
                </a:cubicBezTo>
                <a:lnTo>
                  <a:pt x="257024" y="199342"/>
                </a:lnTo>
                <a:cubicBezTo>
                  <a:pt x="257024" y="199342"/>
                  <a:pt x="263484" y="192088"/>
                  <a:pt x="266714" y="194506"/>
                </a:cubicBezTo>
                <a:close/>
                <a:moveTo>
                  <a:pt x="287112" y="47298"/>
                </a:moveTo>
                <a:cubicBezTo>
                  <a:pt x="155041" y="47298"/>
                  <a:pt x="47374" y="154793"/>
                  <a:pt x="47374" y="286653"/>
                </a:cubicBezTo>
                <a:cubicBezTo>
                  <a:pt x="47374" y="419947"/>
                  <a:pt x="155041" y="526009"/>
                  <a:pt x="287112" y="526009"/>
                </a:cubicBezTo>
                <a:cubicBezTo>
                  <a:pt x="419184" y="526009"/>
                  <a:pt x="526851" y="419947"/>
                  <a:pt x="526851" y="286653"/>
                </a:cubicBezTo>
                <a:cubicBezTo>
                  <a:pt x="526851" y="154793"/>
                  <a:pt x="419184" y="47298"/>
                  <a:pt x="287112" y="47298"/>
                </a:cubicBezTo>
                <a:close/>
                <a:moveTo>
                  <a:pt x="287112" y="0"/>
                </a:moveTo>
                <a:cubicBezTo>
                  <a:pt x="446459" y="0"/>
                  <a:pt x="575660" y="128994"/>
                  <a:pt x="575660" y="286653"/>
                </a:cubicBezTo>
                <a:cubicBezTo>
                  <a:pt x="575660" y="445746"/>
                  <a:pt x="446459" y="574740"/>
                  <a:pt x="287112" y="574740"/>
                </a:cubicBezTo>
                <a:cubicBezTo>
                  <a:pt x="129201" y="574740"/>
                  <a:pt x="0" y="445746"/>
                  <a:pt x="0" y="286653"/>
                </a:cubicBezTo>
                <a:cubicBezTo>
                  <a:pt x="0" y="128994"/>
                  <a:pt x="129201" y="0"/>
                  <a:pt x="2871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/>
      <p:bldP spid="8" grpId="0" animBg="1"/>
      <p:bldP spid="11" grpId="0" animBg="1"/>
      <p:bldP spid="13" grpId="0"/>
      <p:bldP spid="14" grpId="0" animBg="1"/>
      <p:bldP spid="15" grpId="0" animBg="1"/>
      <p:bldP spid="17" grpId="0" animBg="1"/>
      <p:bldP spid="19" grpId="0"/>
      <p:bldP spid="20" grpId="0" animBg="1"/>
      <p:bldP spid="21" grpId="0" animBg="1"/>
      <p:bldP spid="23" grpId="0" animBg="1"/>
      <p:bldP spid="25" grpId="0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65408" y="60268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发展史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早期消费级图形硬件(1976-1995)</a:t>
            </a:r>
            <a:endParaRPr lang="zh-CN" altLang="en-US" sz="1100" dirty="0">
              <a:solidFill>
                <a:srgbClr val="DEB8A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290"/>
          <p:cNvSpPr/>
          <p:nvPr/>
        </p:nvSpPr>
        <p:spPr>
          <a:xfrm>
            <a:off x="199075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1293"/>
          <p:cNvGrpSpPr/>
          <p:nvPr/>
        </p:nvGrpSpPr>
        <p:grpSpPr>
          <a:xfrm>
            <a:off x="2159196" y="2102873"/>
            <a:ext cx="223018" cy="243582"/>
            <a:chOff x="0" y="0"/>
            <a:chExt cx="495252" cy="540918"/>
          </a:xfrm>
        </p:grpSpPr>
        <p:sp>
          <p:nvSpPr>
            <p:cNvPr id="6" name="Shape 1291"/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1292"/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Shape 1319"/>
          <p:cNvSpPr/>
          <p:nvPr/>
        </p:nvSpPr>
        <p:spPr>
          <a:xfrm flipV="1">
            <a:off x="2548999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4767714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Shape 1321"/>
          <p:cNvSpPr/>
          <p:nvPr/>
        </p:nvSpPr>
        <p:spPr>
          <a:xfrm flipV="1">
            <a:off x="6986431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2828453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5047168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hape 1324"/>
          <p:cNvSpPr/>
          <p:nvPr/>
        </p:nvSpPr>
        <p:spPr>
          <a:xfrm flipH="1">
            <a:off x="7265883" y="4630664"/>
            <a:ext cx="138101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Shape 1325"/>
          <p:cNvSpPr/>
          <p:nvPr/>
        </p:nvSpPr>
        <p:spPr>
          <a:xfrm flipV="1">
            <a:off x="9204363" y="2223662"/>
            <a:ext cx="169685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0900036" y="2234219"/>
            <a:ext cx="0" cy="2402167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Shape 1327"/>
          <p:cNvSpPr/>
          <p:nvPr/>
        </p:nvSpPr>
        <p:spPr>
          <a:xfrm flipH="1">
            <a:off x="9484600" y="4630664"/>
            <a:ext cx="141566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Shape 1331"/>
          <p:cNvSpPr/>
          <p:nvPr/>
        </p:nvSpPr>
        <p:spPr>
          <a:xfrm>
            <a:off x="4209469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1334"/>
          <p:cNvGrpSpPr/>
          <p:nvPr/>
        </p:nvGrpSpPr>
        <p:grpSpPr>
          <a:xfrm>
            <a:off x="4413288" y="2117863"/>
            <a:ext cx="151270" cy="213604"/>
            <a:chOff x="0" y="0"/>
            <a:chExt cx="335921" cy="474344"/>
          </a:xfrm>
        </p:grpSpPr>
        <p:sp>
          <p:nvSpPr>
            <p:cNvPr id="22" name="Shape 1332"/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Shape 1333"/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Shape 1336"/>
          <p:cNvSpPr/>
          <p:nvPr/>
        </p:nvSpPr>
        <p:spPr>
          <a:xfrm>
            <a:off x="642818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1337"/>
          <p:cNvSpPr/>
          <p:nvPr/>
        </p:nvSpPr>
        <p:spPr>
          <a:xfrm>
            <a:off x="6601333" y="2117863"/>
            <a:ext cx="213604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1339"/>
          <p:cNvSpPr/>
          <p:nvPr/>
        </p:nvSpPr>
        <p:spPr>
          <a:xfrm>
            <a:off x="8646901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1340"/>
          <p:cNvSpPr/>
          <p:nvPr/>
        </p:nvSpPr>
        <p:spPr>
          <a:xfrm>
            <a:off x="8819560" y="2117863"/>
            <a:ext cx="213590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1342"/>
          <p:cNvSpPr/>
          <p:nvPr/>
        </p:nvSpPr>
        <p:spPr>
          <a:xfrm>
            <a:off x="8646901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Shape 1343"/>
          <p:cNvSpPr/>
          <p:nvPr/>
        </p:nvSpPr>
        <p:spPr>
          <a:xfrm>
            <a:off x="8841101" y="4507933"/>
            <a:ext cx="170508" cy="24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Shape 1345"/>
          <p:cNvSpPr/>
          <p:nvPr/>
        </p:nvSpPr>
        <p:spPr>
          <a:xfrm>
            <a:off x="642818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Shape 1346"/>
          <p:cNvSpPr/>
          <p:nvPr/>
        </p:nvSpPr>
        <p:spPr>
          <a:xfrm>
            <a:off x="6586344" y="4518192"/>
            <a:ext cx="243582" cy="24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Shape 1348"/>
          <p:cNvSpPr/>
          <p:nvPr/>
        </p:nvSpPr>
        <p:spPr>
          <a:xfrm>
            <a:off x="4209470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hape 1349"/>
          <p:cNvSpPr/>
          <p:nvPr/>
        </p:nvSpPr>
        <p:spPr>
          <a:xfrm>
            <a:off x="4367629" y="4527561"/>
            <a:ext cx="243582" cy="22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Shape 1351"/>
          <p:cNvSpPr/>
          <p:nvPr/>
        </p:nvSpPr>
        <p:spPr>
          <a:xfrm>
            <a:off x="199075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Shape 1352"/>
          <p:cNvSpPr/>
          <p:nvPr/>
        </p:nvSpPr>
        <p:spPr>
          <a:xfrm>
            <a:off x="2151130" y="4561087"/>
            <a:ext cx="38600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49" y="1114"/>
                </a:moveTo>
                <a:cubicBezTo>
                  <a:pt x="1650" y="1857"/>
                  <a:pt x="0" y="2746"/>
                  <a:pt x="0" y="3780"/>
                </a:cubicBezTo>
                <a:lnTo>
                  <a:pt x="0" y="17820"/>
                </a:lnTo>
                <a:cubicBezTo>
                  <a:pt x="0" y="18855"/>
                  <a:pt x="1650" y="19744"/>
                  <a:pt x="4949" y="20487"/>
                </a:cubicBezTo>
                <a:cubicBezTo>
                  <a:pt x="8249" y="21229"/>
                  <a:pt x="12200" y="21600"/>
                  <a:pt x="16803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6803" y="0"/>
                </a:lnTo>
                <a:cubicBezTo>
                  <a:pt x="12200" y="0"/>
                  <a:pt x="8249" y="372"/>
                  <a:pt x="4949" y="1114"/>
                </a:cubicBezTo>
                <a:cubicBezTo>
                  <a:pt x="4949" y="1114"/>
                  <a:pt x="4949" y="1114"/>
                  <a:pt x="4949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Shape 1353"/>
          <p:cNvSpPr/>
          <p:nvPr/>
        </p:nvSpPr>
        <p:spPr>
          <a:xfrm>
            <a:off x="2202192" y="4526783"/>
            <a:ext cx="137264" cy="205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3600"/>
                </a:moveTo>
                <a:lnTo>
                  <a:pt x="5400" y="3600"/>
                </a:lnTo>
                <a:lnTo>
                  <a:pt x="5400" y="1800"/>
                </a:lnTo>
                <a:lnTo>
                  <a:pt x="16200" y="1800"/>
                </a:lnTo>
                <a:cubicBezTo>
                  <a:pt x="16200" y="1800"/>
                  <a:pt x="16200" y="3600"/>
                  <a:pt x="16200" y="3600"/>
                </a:cubicBezTo>
                <a:close/>
                <a:moveTo>
                  <a:pt x="18900" y="1350"/>
                </a:moveTo>
                <a:cubicBezTo>
                  <a:pt x="18900" y="975"/>
                  <a:pt x="18703" y="657"/>
                  <a:pt x="18308" y="394"/>
                </a:cubicBezTo>
                <a:cubicBezTo>
                  <a:pt x="17915" y="131"/>
                  <a:pt x="17437" y="0"/>
                  <a:pt x="16875" y="0"/>
                </a:cubicBezTo>
                <a:lnTo>
                  <a:pt x="4725" y="0"/>
                </a:lnTo>
                <a:cubicBezTo>
                  <a:pt x="4163" y="0"/>
                  <a:pt x="3685" y="131"/>
                  <a:pt x="3291" y="394"/>
                </a:cubicBezTo>
                <a:cubicBezTo>
                  <a:pt x="2897" y="656"/>
                  <a:pt x="2700" y="975"/>
                  <a:pt x="2700" y="1350"/>
                </a:cubicBezTo>
                <a:lnTo>
                  <a:pt x="2700" y="3600"/>
                </a:lnTo>
                <a:lnTo>
                  <a:pt x="0" y="3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600"/>
                </a:lnTo>
                <a:lnTo>
                  <a:pt x="18900" y="3600"/>
                </a:lnTo>
                <a:cubicBezTo>
                  <a:pt x="18900" y="3600"/>
                  <a:pt x="18900" y="1350"/>
                  <a:pt x="18900" y="13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hape 1354"/>
          <p:cNvSpPr/>
          <p:nvPr/>
        </p:nvSpPr>
        <p:spPr>
          <a:xfrm>
            <a:off x="2352667" y="4561087"/>
            <a:ext cx="38608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2" y="1114"/>
                </a:moveTo>
                <a:cubicBezTo>
                  <a:pt x="13348" y="372"/>
                  <a:pt x="9402" y="0"/>
                  <a:pt x="4800" y="0"/>
                </a:cubicBezTo>
                <a:lnTo>
                  <a:pt x="0" y="0"/>
                </a:lnTo>
                <a:lnTo>
                  <a:pt x="0" y="21600"/>
                </a:lnTo>
                <a:lnTo>
                  <a:pt x="4800" y="21600"/>
                </a:lnTo>
                <a:cubicBezTo>
                  <a:pt x="9402" y="21600"/>
                  <a:pt x="13348" y="21229"/>
                  <a:pt x="16652" y="20487"/>
                </a:cubicBezTo>
                <a:cubicBezTo>
                  <a:pt x="19951" y="19744"/>
                  <a:pt x="21600" y="18855"/>
                  <a:pt x="21600" y="17820"/>
                </a:cubicBezTo>
                <a:lnTo>
                  <a:pt x="21600" y="3780"/>
                </a:lnTo>
                <a:cubicBezTo>
                  <a:pt x="21600" y="2746"/>
                  <a:pt x="19951" y="1857"/>
                  <a:pt x="16652" y="1114"/>
                </a:cubicBezTo>
                <a:cubicBezTo>
                  <a:pt x="16652" y="1114"/>
                  <a:pt x="16652" y="1114"/>
                  <a:pt x="16652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04767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1976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04767" y="2888598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RCA(Radio Corporation of America) 推出的“Pixie”视频芯片（CDP1861），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能够以 NTSC 兼容的视频信号输出，分辨率为 62x128，或者在短暂存在的 RCA Studio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II 游戏机上为 64x32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23602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1977年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23602" y="2888598"/>
            <a:ext cx="202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电视接口适配器（Television Interface Adapter，TIA）取代CDP1861，成为Atari 2600游戏机的重要组成部分。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45763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1984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年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45763" y="2888598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ANTIC（Alphanumeric Television Interface Controller）利用直接存储器访问（DMA）处理2D显示指令，CTIA（Color or Graphics Television Interface Adapter）则负责生成颜色和可移动对象。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64598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1985年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4598" y="2888598"/>
            <a:ext cx="2026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三位香港移民，Kwok Yuan Ho、Lee Lau和Benny Lau在加拿大创立了ATI Technologies Inc。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04767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1995年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04767" y="5322647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3DLabs发布GLINT 300SX 处理器，能够进行 OpenGL 渲染、片段处理和光栅化。同年5月Nvidia推出了他们的第一款图形芯片NV1，是第一款能够进行3D渲染，视频加速和集成GUI加速的商用图形处理器。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23602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1993年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3602" y="5322647"/>
            <a:ext cx="2026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Jen-Hsun Huang、Curtis Priem和Chris Malachowsky成立Nvidia。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5763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1990年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45763" y="5322647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S3 Graphics生产了第一款 2D 加速器芯片和显卡 S3 911，显卡包括 1MB 的 VRAM 和 16 位颜色支持，之后推出S3 924，支持 24 位色彩。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64598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sym typeface="+mn-ea"/>
              </a:rPr>
              <a:t>1986年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64598" y="5322647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ATI推出OEM Color Emulation Card，通过9针DE-9连接器向TTL监视器输出单色绿色、琥珀色或白色磷光文字，并在黑色背景上显示，并配备了至少16KB的内存。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6" grpId="0" bldLvl="0" animBg="1"/>
      <p:bldP spid="37" grpId="0" bldLvl="0" animBg="1"/>
      <p:bldP spid="38" grpId="0" bldLvl="0" animBg="1"/>
      <p:bldP spid="40" grpId="0"/>
      <p:bldP spid="41" grpId="0"/>
      <p:bldP spid="43" grpId="0"/>
      <p:bldP spid="44" grpId="0"/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65408" y="60268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发展史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3D大爆发(1995-2006)</a:t>
            </a:r>
            <a:endParaRPr lang="zh-CN" altLang="en-US" sz="1100" dirty="0">
              <a:solidFill>
                <a:srgbClr val="DEB8A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290"/>
          <p:cNvSpPr/>
          <p:nvPr/>
        </p:nvSpPr>
        <p:spPr>
          <a:xfrm>
            <a:off x="199075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1293"/>
          <p:cNvGrpSpPr/>
          <p:nvPr/>
        </p:nvGrpSpPr>
        <p:grpSpPr>
          <a:xfrm>
            <a:off x="2159196" y="2102873"/>
            <a:ext cx="223018" cy="243582"/>
            <a:chOff x="0" y="0"/>
            <a:chExt cx="495252" cy="540918"/>
          </a:xfrm>
        </p:grpSpPr>
        <p:sp>
          <p:nvSpPr>
            <p:cNvPr id="6" name="Shape 1291"/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1292"/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Shape 1319"/>
          <p:cNvSpPr/>
          <p:nvPr/>
        </p:nvSpPr>
        <p:spPr>
          <a:xfrm flipV="1">
            <a:off x="2548999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4767714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Shape 1321"/>
          <p:cNvSpPr/>
          <p:nvPr/>
        </p:nvSpPr>
        <p:spPr>
          <a:xfrm flipV="1">
            <a:off x="6986431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2828453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5047168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hape 1324"/>
          <p:cNvSpPr/>
          <p:nvPr/>
        </p:nvSpPr>
        <p:spPr>
          <a:xfrm flipH="1">
            <a:off x="7265883" y="4630664"/>
            <a:ext cx="138101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Shape 1325"/>
          <p:cNvSpPr/>
          <p:nvPr/>
        </p:nvSpPr>
        <p:spPr>
          <a:xfrm flipV="1">
            <a:off x="9204363" y="2223662"/>
            <a:ext cx="169685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0900036" y="2234219"/>
            <a:ext cx="0" cy="2402167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Shape 1327"/>
          <p:cNvSpPr/>
          <p:nvPr/>
        </p:nvSpPr>
        <p:spPr>
          <a:xfrm flipH="1">
            <a:off x="9484600" y="4630664"/>
            <a:ext cx="141566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Shape 1331"/>
          <p:cNvSpPr/>
          <p:nvPr/>
        </p:nvSpPr>
        <p:spPr>
          <a:xfrm>
            <a:off x="4209469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1334"/>
          <p:cNvGrpSpPr/>
          <p:nvPr/>
        </p:nvGrpSpPr>
        <p:grpSpPr>
          <a:xfrm>
            <a:off x="4413288" y="2117863"/>
            <a:ext cx="151270" cy="213604"/>
            <a:chOff x="0" y="0"/>
            <a:chExt cx="335921" cy="474344"/>
          </a:xfrm>
        </p:grpSpPr>
        <p:sp>
          <p:nvSpPr>
            <p:cNvPr id="22" name="Shape 1332"/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Shape 1333"/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Shape 1336"/>
          <p:cNvSpPr/>
          <p:nvPr/>
        </p:nvSpPr>
        <p:spPr>
          <a:xfrm>
            <a:off x="642818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1337"/>
          <p:cNvSpPr/>
          <p:nvPr/>
        </p:nvSpPr>
        <p:spPr>
          <a:xfrm>
            <a:off x="6601333" y="2117863"/>
            <a:ext cx="213604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1339"/>
          <p:cNvSpPr/>
          <p:nvPr/>
        </p:nvSpPr>
        <p:spPr>
          <a:xfrm>
            <a:off x="8646901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1340"/>
          <p:cNvSpPr/>
          <p:nvPr/>
        </p:nvSpPr>
        <p:spPr>
          <a:xfrm>
            <a:off x="8819560" y="2117863"/>
            <a:ext cx="213590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1342"/>
          <p:cNvSpPr/>
          <p:nvPr/>
        </p:nvSpPr>
        <p:spPr>
          <a:xfrm>
            <a:off x="8646901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Shape 1343"/>
          <p:cNvSpPr/>
          <p:nvPr/>
        </p:nvSpPr>
        <p:spPr>
          <a:xfrm>
            <a:off x="8841101" y="4507933"/>
            <a:ext cx="170508" cy="24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Shape 1345"/>
          <p:cNvSpPr/>
          <p:nvPr/>
        </p:nvSpPr>
        <p:spPr>
          <a:xfrm>
            <a:off x="642818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Shape 1346"/>
          <p:cNvSpPr/>
          <p:nvPr/>
        </p:nvSpPr>
        <p:spPr>
          <a:xfrm>
            <a:off x="6586344" y="4518192"/>
            <a:ext cx="243582" cy="24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Shape 1348"/>
          <p:cNvSpPr/>
          <p:nvPr/>
        </p:nvSpPr>
        <p:spPr>
          <a:xfrm>
            <a:off x="4209470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hape 1349"/>
          <p:cNvSpPr/>
          <p:nvPr/>
        </p:nvSpPr>
        <p:spPr>
          <a:xfrm>
            <a:off x="4367629" y="4527561"/>
            <a:ext cx="243582" cy="22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Shape 1351"/>
          <p:cNvSpPr/>
          <p:nvPr/>
        </p:nvSpPr>
        <p:spPr>
          <a:xfrm>
            <a:off x="199075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Shape 1352"/>
          <p:cNvSpPr/>
          <p:nvPr/>
        </p:nvSpPr>
        <p:spPr>
          <a:xfrm>
            <a:off x="2151130" y="4561087"/>
            <a:ext cx="38600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49" y="1114"/>
                </a:moveTo>
                <a:cubicBezTo>
                  <a:pt x="1650" y="1857"/>
                  <a:pt x="0" y="2746"/>
                  <a:pt x="0" y="3780"/>
                </a:cubicBezTo>
                <a:lnTo>
                  <a:pt x="0" y="17820"/>
                </a:lnTo>
                <a:cubicBezTo>
                  <a:pt x="0" y="18855"/>
                  <a:pt x="1650" y="19744"/>
                  <a:pt x="4949" y="20487"/>
                </a:cubicBezTo>
                <a:cubicBezTo>
                  <a:pt x="8249" y="21229"/>
                  <a:pt x="12200" y="21600"/>
                  <a:pt x="16803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6803" y="0"/>
                </a:lnTo>
                <a:cubicBezTo>
                  <a:pt x="12200" y="0"/>
                  <a:pt x="8249" y="372"/>
                  <a:pt x="4949" y="1114"/>
                </a:cubicBezTo>
                <a:cubicBezTo>
                  <a:pt x="4949" y="1114"/>
                  <a:pt x="4949" y="1114"/>
                  <a:pt x="4949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Shape 1353"/>
          <p:cNvSpPr/>
          <p:nvPr/>
        </p:nvSpPr>
        <p:spPr>
          <a:xfrm>
            <a:off x="2202192" y="4526783"/>
            <a:ext cx="137264" cy="205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3600"/>
                </a:moveTo>
                <a:lnTo>
                  <a:pt x="5400" y="3600"/>
                </a:lnTo>
                <a:lnTo>
                  <a:pt x="5400" y="1800"/>
                </a:lnTo>
                <a:lnTo>
                  <a:pt x="16200" y="1800"/>
                </a:lnTo>
                <a:cubicBezTo>
                  <a:pt x="16200" y="1800"/>
                  <a:pt x="16200" y="3600"/>
                  <a:pt x="16200" y="3600"/>
                </a:cubicBezTo>
                <a:close/>
                <a:moveTo>
                  <a:pt x="18900" y="1350"/>
                </a:moveTo>
                <a:cubicBezTo>
                  <a:pt x="18900" y="975"/>
                  <a:pt x="18703" y="657"/>
                  <a:pt x="18308" y="394"/>
                </a:cubicBezTo>
                <a:cubicBezTo>
                  <a:pt x="17915" y="131"/>
                  <a:pt x="17437" y="0"/>
                  <a:pt x="16875" y="0"/>
                </a:cubicBezTo>
                <a:lnTo>
                  <a:pt x="4725" y="0"/>
                </a:lnTo>
                <a:cubicBezTo>
                  <a:pt x="4163" y="0"/>
                  <a:pt x="3685" y="131"/>
                  <a:pt x="3291" y="394"/>
                </a:cubicBezTo>
                <a:cubicBezTo>
                  <a:pt x="2897" y="656"/>
                  <a:pt x="2700" y="975"/>
                  <a:pt x="2700" y="1350"/>
                </a:cubicBezTo>
                <a:lnTo>
                  <a:pt x="2700" y="3600"/>
                </a:lnTo>
                <a:lnTo>
                  <a:pt x="0" y="3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600"/>
                </a:lnTo>
                <a:lnTo>
                  <a:pt x="18900" y="3600"/>
                </a:lnTo>
                <a:cubicBezTo>
                  <a:pt x="18900" y="3600"/>
                  <a:pt x="18900" y="1350"/>
                  <a:pt x="18900" y="13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hape 1354"/>
          <p:cNvSpPr/>
          <p:nvPr/>
        </p:nvSpPr>
        <p:spPr>
          <a:xfrm>
            <a:off x="2352667" y="4561087"/>
            <a:ext cx="38608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2" y="1114"/>
                </a:moveTo>
                <a:cubicBezTo>
                  <a:pt x="13348" y="372"/>
                  <a:pt x="9402" y="0"/>
                  <a:pt x="4800" y="0"/>
                </a:cubicBezTo>
                <a:lnTo>
                  <a:pt x="0" y="0"/>
                </a:lnTo>
                <a:lnTo>
                  <a:pt x="0" y="21600"/>
                </a:lnTo>
                <a:lnTo>
                  <a:pt x="4800" y="21600"/>
                </a:lnTo>
                <a:cubicBezTo>
                  <a:pt x="9402" y="21600"/>
                  <a:pt x="13348" y="21229"/>
                  <a:pt x="16652" y="20487"/>
                </a:cubicBezTo>
                <a:cubicBezTo>
                  <a:pt x="19951" y="19744"/>
                  <a:pt x="21600" y="18855"/>
                  <a:pt x="21600" y="17820"/>
                </a:cubicBezTo>
                <a:lnTo>
                  <a:pt x="21600" y="3780"/>
                </a:lnTo>
                <a:cubicBezTo>
                  <a:pt x="21600" y="2746"/>
                  <a:pt x="19951" y="1857"/>
                  <a:pt x="16652" y="1114"/>
                </a:cubicBezTo>
                <a:cubicBezTo>
                  <a:pt x="16652" y="1114"/>
                  <a:pt x="16652" y="1114"/>
                  <a:pt x="16652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04767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1996年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04767" y="2888598"/>
            <a:ext cx="202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3Dfx Voodoo推出了一张纯 3D 显卡，该卡需要一根 VGA 电缆从单独的 2D 卡直通到 Voodoo，然后连接到显示器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23602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1997年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23602" y="2888598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ATI推出3D Rage Pro，是第一款AGP 2x卡，其在 4MB 形式下几乎与 Voodoo Graphics 的性能相当，并且在使用 8MB 和 AGP 接口时性能优于 3Dfx 卡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45763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1998年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45763" y="2888598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Nvidia推出Riva TNT（TwiN Texel），核心代号NV4，拥有2条32位像素流水线的架构，每条流水线有1个TMU，每个周期可并行处理两个像素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64598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1999年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4598" y="2888598"/>
            <a:ext cx="2026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Nvidia发布GeForce 256，通过增加固定像素流水线的数量、将主机几何计算卸载到硬件转换和照明 （T\&amp;L） 引擎以及为 MPEG-2 视频添加硬件运动补偿，它在 3D PC 游戏性能方面实现了显著的飞跃，被称为“世界上第一个'GPU'或图形处理单元”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04767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2006年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04767" y="5322647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ATI发布核心号 R580 的Radeon X1900 XTX，基于 90 nm 工艺构建，芯片面积为 352 mm²，具有 3.84 亿个晶体管，具有 48 个像素着色器和 8 个顶点着色器、16 个纹理映射单元和 16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23602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2004年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3602" y="5322647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Nvidia发布核心号 NV48 的GeForce 6系列显卡，GeForce 6800基于 110 nm 工艺制造，芯片面积为 287 mm²，具有 2.22 亿个晶体管，具有 12 个像素着色器和 5 个顶点着色器、12 个纹理映射单元和 12 个 ROP。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5763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sym typeface="+mn-ea"/>
              </a:rPr>
              <a:t>2002年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45763" y="5322647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 GeForce 4系列，其中，GeForce4 Ti（核心代号NV25）具有更高的内核和内存时钟速率、修改后的内存控制器（称为 Lightspeed 内存体系结构 II）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64598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sym typeface="+mn-ea"/>
              </a:rPr>
              <a:t>2000年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64598" y="5322647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ATI发布Radeon DDR，Nvidia发布GeForce 2 GTS，两者通过将接口支持集成到芯片本身中，开创了DVI输出的使用，Nvidia 还以 GeForce2 Go 的形式发布了其首款移动芯片。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6" grpId="0" bldLvl="0" animBg="1"/>
      <p:bldP spid="37" grpId="0" bldLvl="0" animBg="1"/>
      <p:bldP spid="38" grpId="0" bldLvl="0" animBg="1"/>
      <p:bldP spid="40" grpId="0"/>
      <p:bldP spid="41" grpId="0"/>
      <p:bldP spid="43" grpId="0"/>
      <p:bldP spid="44" grpId="0"/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65408" y="602680"/>
            <a:ext cx="186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发展史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3873" y="1062400"/>
            <a:ext cx="3244254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现代通用GPU(2006-2020)</a:t>
            </a:r>
            <a:endParaRPr lang="zh-CN" altLang="en-US" sz="1100" dirty="0">
              <a:solidFill>
                <a:srgbClr val="DEB8A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290"/>
          <p:cNvSpPr/>
          <p:nvPr/>
        </p:nvSpPr>
        <p:spPr>
          <a:xfrm>
            <a:off x="199075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1293"/>
          <p:cNvGrpSpPr/>
          <p:nvPr/>
        </p:nvGrpSpPr>
        <p:grpSpPr>
          <a:xfrm>
            <a:off x="2159196" y="2102873"/>
            <a:ext cx="223018" cy="243582"/>
            <a:chOff x="0" y="0"/>
            <a:chExt cx="495252" cy="540918"/>
          </a:xfrm>
        </p:grpSpPr>
        <p:sp>
          <p:nvSpPr>
            <p:cNvPr id="6" name="Shape 1291"/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1292"/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Shape 1319"/>
          <p:cNvSpPr/>
          <p:nvPr/>
        </p:nvSpPr>
        <p:spPr>
          <a:xfrm flipV="1">
            <a:off x="2548999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4767714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Shape 1321"/>
          <p:cNvSpPr/>
          <p:nvPr/>
        </p:nvSpPr>
        <p:spPr>
          <a:xfrm flipV="1">
            <a:off x="6986431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2828453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5047168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hape 1324"/>
          <p:cNvSpPr/>
          <p:nvPr/>
        </p:nvSpPr>
        <p:spPr>
          <a:xfrm flipH="1">
            <a:off x="7265883" y="4630664"/>
            <a:ext cx="138101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Shape 1325"/>
          <p:cNvSpPr/>
          <p:nvPr/>
        </p:nvSpPr>
        <p:spPr>
          <a:xfrm flipV="1">
            <a:off x="9204363" y="2223662"/>
            <a:ext cx="169685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0900036" y="2234219"/>
            <a:ext cx="0" cy="2402167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Shape 1327"/>
          <p:cNvSpPr/>
          <p:nvPr/>
        </p:nvSpPr>
        <p:spPr>
          <a:xfrm flipH="1">
            <a:off x="9484600" y="4630664"/>
            <a:ext cx="141566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Shape 1331"/>
          <p:cNvSpPr/>
          <p:nvPr/>
        </p:nvSpPr>
        <p:spPr>
          <a:xfrm>
            <a:off x="4209469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1334"/>
          <p:cNvGrpSpPr/>
          <p:nvPr/>
        </p:nvGrpSpPr>
        <p:grpSpPr>
          <a:xfrm>
            <a:off x="4413288" y="2117863"/>
            <a:ext cx="151270" cy="213604"/>
            <a:chOff x="0" y="0"/>
            <a:chExt cx="335921" cy="474344"/>
          </a:xfrm>
        </p:grpSpPr>
        <p:sp>
          <p:nvSpPr>
            <p:cNvPr id="22" name="Shape 1332"/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Shape 1333"/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Shape 1336"/>
          <p:cNvSpPr/>
          <p:nvPr/>
        </p:nvSpPr>
        <p:spPr>
          <a:xfrm>
            <a:off x="642818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1337"/>
          <p:cNvSpPr/>
          <p:nvPr/>
        </p:nvSpPr>
        <p:spPr>
          <a:xfrm>
            <a:off x="6601333" y="2117863"/>
            <a:ext cx="213604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1339"/>
          <p:cNvSpPr/>
          <p:nvPr/>
        </p:nvSpPr>
        <p:spPr>
          <a:xfrm>
            <a:off x="8646901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1340"/>
          <p:cNvSpPr/>
          <p:nvPr/>
        </p:nvSpPr>
        <p:spPr>
          <a:xfrm>
            <a:off x="8819560" y="2117863"/>
            <a:ext cx="213590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1342"/>
          <p:cNvSpPr/>
          <p:nvPr/>
        </p:nvSpPr>
        <p:spPr>
          <a:xfrm>
            <a:off x="8646901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Shape 1343"/>
          <p:cNvSpPr/>
          <p:nvPr/>
        </p:nvSpPr>
        <p:spPr>
          <a:xfrm>
            <a:off x="8841101" y="4507933"/>
            <a:ext cx="170508" cy="24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Shape 1345"/>
          <p:cNvSpPr/>
          <p:nvPr/>
        </p:nvSpPr>
        <p:spPr>
          <a:xfrm>
            <a:off x="642818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Shape 1346"/>
          <p:cNvSpPr/>
          <p:nvPr/>
        </p:nvSpPr>
        <p:spPr>
          <a:xfrm>
            <a:off x="6586344" y="4518192"/>
            <a:ext cx="243582" cy="24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Shape 1348"/>
          <p:cNvSpPr/>
          <p:nvPr/>
        </p:nvSpPr>
        <p:spPr>
          <a:xfrm>
            <a:off x="4209470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hape 1349"/>
          <p:cNvSpPr/>
          <p:nvPr/>
        </p:nvSpPr>
        <p:spPr>
          <a:xfrm>
            <a:off x="4367629" y="4527561"/>
            <a:ext cx="243582" cy="22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Shape 1351"/>
          <p:cNvSpPr/>
          <p:nvPr/>
        </p:nvSpPr>
        <p:spPr>
          <a:xfrm>
            <a:off x="199075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Shape 1352"/>
          <p:cNvSpPr/>
          <p:nvPr/>
        </p:nvSpPr>
        <p:spPr>
          <a:xfrm>
            <a:off x="2151130" y="4561087"/>
            <a:ext cx="38600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49" y="1114"/>
                </a:moveTo>
                <a:cubicBezTo>
                  <a:pt x="1650" y="1857"/>
                  <a:pt x="0" y="2746"/>
                  <a:pt x="0" y="3780"/>
                </a:cubicBezTo>
                <a:lnTo>
                  <a:pt x="0" y="17820"/>
                </a:lnTo>
                <a:cubicBezTo>
                  <a:pt x="0" y="18855"/>
                  <a:pt x="1650" y="19744"/>
                  <a:pt x="4949" y="20487"/>
                </a:cubicBezTo>
                <a:cubicBezTo>
                  <a:pt x="8249" y="21229"/>
                  <a:pt x="12200" y="21600"/>
                  <a:pt x="16803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6803" y="0"/>
                </a:lnTo>
                <a:cubicBezTo>
                  <a:pt x="12200" y="0"/>
                  <a:pt x="8249" y="372"/>
                  <a:pt x="4949" y="1114"/>
                </a:cubicBezTo>
                <a:cubicBezTo>
                  <a:pt x="4949" y="1114"/>
                  <a:pt x="4949" y="1114"/>
                  <a:pt x="4949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Shape 1353"/>
          <p:cNvSpPr/>
          <p:nvPr/>
        </p:nvSpPr>
        <p:spPr>
          <a:xfrm>
            <a:off x="2202192" y="4526783"/>
            <a:ext cx="137264" cy="205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3600"/>
                </a:moveTo>
                <a:lnTo>
                  <a:pt x="5400" y="3600"/>
                </a:lnTo>
                <a:lnTo>
                  <a:pt x="5400" y="1800"/>
                </a:lnTo>
                <a:lnTo>
                  <a:pt x="16200" y="1800"/>
                </a:lnTo>
                <a:cubicBezTo>
                  <a:pt x="16200" y="1800"/>
                  <a:pt x="16200" y="3600"/>
                  <a:pt x="16200" y="3600"/>
                </a:cubicBezTo>
                <a:close/>
                <a:moveTo>
                  <a:pt x="18900" y="1350"/>
                </a:moveTo>
                <a:cubicBezTo>
                  <a:pt x="18900" y="975"/>
                  <a:pt x="18703" y="657"/>
                  <a:pt x="18308" y="394"/>
                </a:cubicBezTo>
                <a:cubicBezTo>
                  <a:pt x="17915" y="131"/>
                  <a:pt x="17437" y="0"/>
                  <a:pt x="16875" y="0"/>
                </a:cubicBezTo>
                <a:lnTo>
                  <a:pt x="4725" y="0"/>
                </a:lnTo>
                <a:cubicBezTo>
                  <a:pt x="4163" y="0"/>
                  <a:pt x="3685" y="131"/>
                  <a:pt x="3291" y="394"/>
                </a:cubicBezTo>
                <a:cubicBezTo>
                  <a:pt x="2897" y="656"/>
                  <a:pt x="2700" y="975"/>
                  <a:pt x="2700" y="1350"/>
                </a:cubicBezTo>
                <a:lnTo>
                  <a:pt x="2700" y="3600"/>
                </a:lnTo>
                <a:lnTo>
                  <a:pt x="0" y="3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600"/>
                </a:lnTo>
                <a:lnTo>
                  <a:pt x="18900" y="3600"/>
                </a:lnTo>
                <a:cubicBezTo>
                  <a:pt x="18900" y="3600"/>
                  <a:pt x="18900" y="1350"/>
                  <a:pt x="18900" y="13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hape 1354"/>
          <p:cNvSpPr/>
          <p:nvPr/>
        </p:nvSpPr>
        <p:spPr>
          <a:xfrm>
            <a:off x="2352667" y="4561087"/>
            <a:ext cx="38608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2" y="1114"/>
                </a:moveTo>
                <a:cubicBezTo>
                  <a:pt x="13348" y="372"/>
                  <a:pt x="9402" y="0"/>
                  <a:pt x="4800" y="0"/>
                </a:cubicBezTo>
                <a:lnTo>
                  <a:pt x="0" y="0"/>
                </a:lnTo>
                <a:lnTo>
                  <a:pt x="0" y="21600"/>
                </a:lnTo>
                <a:lnTo>
                  <a:pt x="4800" y="21600"/>
                </a:lnTo>
                <a:cubicBezTo>
                  <a:pt x="9402" y="21600"/>
                  <a:pt x="13348" y="21229"/>
                  <a:pt x="16652" y="20487"/>
                </a:cubicBezTo>
                <a:cubicBezTo>
                  <a:pt x="19951" y="19744"/>
                  <a:pt x="21600" y="18855"/>
                  <a:pt x="21600" y="17820"/>
                </a:cubicBezTo>
                <a:lnTo>
                  <a:pt x="21600" y="3780"/>
                </a:lnTo>
                <a:cubicBezTo>
                  <a:pt x="21600" y="2746"/>
                  <a:pt x="19951" y="1857"/>
                  <a:pt x="16652" y="1114"/>
                </a:cubicBezTo>
                <a:cubicBezTo>
                  <a:pt x="16652" y="1114"/>
                  <a:pt x="16652" y="1114"/>
                  <a:pt x="16652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04767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2006年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04767" y="2888598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Nvidia发布核心号 G80 的GeForce 8800 GTX系列显卡，采用台积电 90 nm生产工艺制造，芯片面积为 484 mm²，晶体管数量为 6.81 亿个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23602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2007年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23602" y="2888598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ATI 发布核心号 R600 GPU，采用 TeraScale 架构，并采用台积电的 80 nm生产工艺制造。芯片面积为 420 mm²，晶体管数量为 7.2 亿个，它具有 320 个着色单元、16 个纹理映射单元和 16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45763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2010年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45763" y="2888598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 GT218 GPU，与GT216不同的是芯片面积为 57 mm²，晶体管数量为 2.6 亿个，是一款非常小的芯片，仅具有 16 个着色单元、8 个纹理映射单元和 4 个 ROP。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64598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2011年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4598" y="2888598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AMD发布 Juniper GPU，使用 TeraScale 2 架构，采用台积电的 40 nm生产工艺制造，该芯片面积为 166 mm²，晶体管数量为 10.4 亿个，是一款小型芯片，具有 800 个着色单元、40 个纹理映射单元和 16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04767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2020年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04767" y="5322647"/>
            <a:ext cx="2026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AMD发布Navi 21 GPU，采用 RDNA 2.0 架构，采用台积电的 7 纳米生产工艺制造，芯片面积为 520 mm²，晶体管数量为 268 亿个，具有 5120 个着色单元、320 个纹理映射单元和 128 个 ROP。GPU 还包含 80 个光线追踪加速核心。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23602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2018年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3602" y="5322647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Nvidia发布TU104 GPU，使用Turing架构，采用台积电的 12 nm生产工艺制造。芯片面积为 545 mm²，晶体管数量为 136 亿个，具有 3072 个着色单元、192 个纹理映射单元和 64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5763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2015年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45763" y="5322647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Nvidia发布GM206 GPU，使用 Maxwell 2.0 架构，采用台积电 28 nm生产工艺制造。芯片面积为 228 mm²，晶体管数量为 29.4 亿个，具有 1024 个着色单元、64 个纹理映射单元和 32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64598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sym typeface="+mn-ea"/>
              </a:rPr>
              <a:t>2014年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64598" y="5322647"/>
            <a:ext cx="202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AMD发布 Vesuvius GPU 使用 GCN 2.0 架构，采用台积电的 28 nm生产工艺制造。芯片面积为 438 mm²，晶体管数量为 62 亿个，具有 2816 个着色单元、176 个纹理映射单元和 64 个 ROP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6" grpId="0" bldLvl="0" animBg="1"/>
      <p:bldP spid="37" grpId="0" bldLvl="0" animBg="1"/>
      <p:bldP spid="38" grpId="0" bldLvl="0" animBg="1"/>
      <p:bldP spid="40" grpId="0"/>
      <p:bldP spid="41" grpId="0"/>
      <p:bldP spid="43" grpId="0"/>
      <p:bldP spid="44" grpId="0"/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09808" y="602680"/>
            <a:ext cx="2572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GPU</a:t>
            </a:r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架构发展史</a:t>
            </a:r>
            <a:endParaRPr lang="zh-CN" altLang="en-US" sz="2800" dirty="0">
              <a:solidFill>
                <a:srgbClr val="6D7975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10125" y="1062355"/>
            <a:ext cx="2455545" cy="223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以Nvidia为例</a:t>
            </a:r>
            <a:endParaRPr lang="zh-CN" altLang="en-US" sz="1100" dirty="0">
              <a:solidFill>
                <a:srgbClr val="DEB8A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290"/>
          <p:cNvSpPr/>
          <p:nvPr/>
        </p:nvSpPr>
        <p:spPr>
          <a:xfrm>
            <a:off x="199075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1293"/>
          <p:cNvGrpSpPr/>
          <p:nvPr/>
        </p:nvGrpSpPr>
        <p:grpSpPr>
          <a:xfrm>
            <a:off x="2159196" y="2102873"/>
            <a:ext cx="223018" cy="243582"/>
            <a:chOff x="0" y="0"/>
            <a:chExt cx="495252" cy="540918"/>
          </a:xfrm>
        </p:grpSpPr>
        <p:sp>
          <p:nvSpPr>
            <p:cNvPr id="6" name="Shape 1291"/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1292"/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Shape 1319"/>
          <p:cNvSpPr/>
          <p:nvPr/>
        </p:nvSpPr>
        <p:spPr>
          <a:xfrm flipV="1">
            <a:off x="2548999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hape 1320"/>
          <p:cNvSpPr/>
          <p:nvPr/>
        </p:nvSpPr>
        <p:spPr>
          <a:xfrm flipV="1">
            <a:off x="4767714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Shape 1321"/>
          <p:cNvSpPr/>
          <p:nvPr/>
        </p:nvSpPr>
        <p:spPr>
          <a:xfrm flipV="1">
            <a:off x="6986431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Shape 1322"/>
          <p:cNvSpPr/>
          <p:nvPr/>
        </p:nvSpPr>
        <p:spPr>
          <a:xfrm flipH="1">
            <a:off x="2828453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Shape 1323"/>
          <p:cNvSpPr/>
          <p:nvPr/>
        </p:nvSpPr>
        <p:spPr>
          <a:xfrm flipH="1">
            <a:off x="5047168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hape 1324"/>
          <p:cNvSpPr/>
          <p:nvPr/>
        </p:nvSpPr>
        <p:spPr>
          <a:xfrm flipH="1">
            <a:off x="7265883" y="4630664"/>
            <a:ext cx="138101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Shape 1325"/>
          <p:cNvSpPr/>
          <p:nvPr/>
        </p:nvSpPr>
        <p:spPr>
          <a:xfrm flipV="1">
            <a:off x="9204363" y="2223662"/>
            <a:ext cx="169685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Shape 1326"/>
          <p:cNvSpPr/>
          <p:nvPr/>
        </p:nvSpPr>
        <p:spPr>
          <a:xfrm>
            <a:off x="10900036" y="2234219"/>
            <a:ext cx="0" cy="2402167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Shape 1327"/>
          <p:cNvSpPr/>
          <p:nvPr/>
        </p:nvSpPr>
        <p:spPr>
          <a:xfrm flipH="1">
            <a:off x="9484600" y="4630664"/>
            <a:ext cx="141566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Shape 1331"/>
          <p:cNvSpPr/>
          <p:nvPr/>
        </p:nvSpPr>
        <p:spPr>
          <a:xfrm>
            <a:off x="4209469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1334"/>
          <p:cNvGrpSpPr/>
          <p:nvPr/>
        </p:nvGrpSpPr>
        <p:grpSpPr>
          <a:xfrm>
            <a:off x="4413288" y="2117863"/>
            <a:ext cx="151270" cy="213604"/>
            <a:chOff x="0" y="0"/>
            <a:chExt cx="335921" cy="474344"/>
          </a:xfrm>
        </p:grpSpPr>
        <p:sp>
          <p:nvSpPr>
            <p:cNvPr id="22" name="Shape 1332"/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Shape 1333"/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Shape 1336"/>
          <p:cNvSpPr/>
          <p:nvPr/>
        </p:nvSpPr>
        <p:spPr>
          <a:xfrm>
            <a:off x="642818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1337"/>
          <p:cNvSpPr/>
          <p:nvPr/>
        </p:nvSpPr>
        <p:spPr>
          <a:xfrm>
            <a:off x="6601333" y="2117863"/>
            <a:ext cx="213604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1339"/>
          <p:cNvSpPr/>
          <p:nvPr/>
        </p:nvSpPr>
        <p:spPr>
          <a:xfrm>
            <a:off x="8646901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1340"/>
          <p:cNvSpPr/>
          <p:nvPr/>
        </p:nvSpPr>
        <p:spPr>
          <a:xfrm>
            <a:off x="8819560" y="2117863"/>
            <a:ext cx="213590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1342"/>
          <p:cNvSpPr/>
          <p:nvPr/>
        </p:nvSpPr>
        <p:spPr>
          <a:xfrm>
            <a:off x="8646901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Shape 1343"/>
          <p:cNvSpPr/>
          <p:nvPr/>
        </p:nvSpPr>
        <p:spPr>
          <a:xfrm>
            <a:off x="8841101" y="4507933"/>
            <a:ext cx="170508" cy="24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Shape 1345"/>
          <p:cNvSpPr/>
          <p:nvPr/>
        </p:nvSpPr>
        <p:spPr>
          <a:xfrm>
            <a:off x="642818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Shape 1346"/>
          <p:cNvSpPr/>
          <p:nvPr/>
        </p:nvSpPr>
        <p:spPr>
          <a:xfrm>
            <a:off x="6586344" y="4518192"/>
            <a:ext cx="243582" cy="24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Shape 1348"/>
          <p:cNvSpPr/>
          <p:nvPr/>
        </p:nvSpPr>
        <p:spPr>
          <a:xfrm>
            <a:off x="4209470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hape 1349"/>
          <p:cNvSpPr/>
          <p:nvPr/>
        </p:nvSpPr>
        <p:spPr>
          <a:xfrm>
            <a:off x="4367629" y="4527561"/>
            <a:ext cx="243582" cy="22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Shape 1351"/>
          <p:cNvSpPr/>
          <p:nvPr/>
        </p:nvSpPr>
        <p:spPr>
          <a:xfrm>
            <a:off x="199075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Shape 1352"/>
          <p:cNvSpPr/>
          <p:nvPr/>
        </p:nvSpPr>
        <p:spPr>
          <a:xfrm>
            <a:off x="2151130" y="4561087"/>
            <a:ext cx="38600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49" y="1114"/>
                </a:moveTo>
                <a:cubicBezTo>
                  <a:pt x="1650" y="1857"/>
                  <a:pt x="0" y="2746"/>
                  <a:pt x="0" y="3780"/>
                </a:cubicBezTo>
                <a:lnTo>
                  <a:pt x="0" y="17820"/>
                </a:lnTo>
                <a:cubicBezTo>
                  <a:pt x="0" y="18855"/>
                  <a:pt x="1650" y="19744"/>
                  <a:pt x="4949" y="20487"/>
                </a:cubicBezTo>
                <a:cubicBezTo>
                  <a:pt x="8249" y="21229"/>
                  <a:pt x="12200" y="21600"/>
                  <a:pt x="16803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6803" y="0"/>
                </a:lnTo>
                <a:cubicBezTo>
                  <a:pt x="12200" y="0"/>
                  <a:pt x="8249" y="372"/>
                  <a:pt x="4949" y="1114"/>
                </a:cubicBezTo>
                <a:cubicBezTo>
                  <a:pt x="4949" y="1114"/>
                  <a:pt x="4949" y="1114"/>
                  <a:pt x="4949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Shape 1353"/>
          <p:cNvSpPr/>
          <p:nvPr/>
        </p:nvSpPr>
        <p:spPr>
          <a:xfrm>
            <a:off x="2202192" y="4526783"/>
            <a:ext cx="137264" cy="205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3600"/>
                </a:moveTo>
                <a:lnTo>
                  <a:pt x="5400" y="3600"/>
                </a:lnTo>
                <a:lnTo>
                  <a:pt x="5400" y="1800"/>
                </a:lnTo>
                <a:lnTo>
                  <a:pt x="16200" y="1800"/>
                </a:lnTo>
                <a:cubicBezTo>
                  <a:pt x="16200" y="1800"/>
                  <a:pt x="16200" y="3600"/>
                  <a:pt x="16200" y="3600"/>
                </a:cubicBezTo>
                <a:close/>
                <a:moveTo>
                  <a:pt x="18900" y="1350"/>
                </a:moveTo>
                <a:cubicBezTo>
                  <a:pt x="18900" y="975"/>
                  <a:pt x="18703" y="657"/>
                  <a:pt x="18308" y="394"/>
                </a:cubicBezTo>
                <a:cubicBezTo>
                  <a:pt x="17915" y="131"/>
                  <a:pt x="17437" y="0"/>
                  <a:pt x="16875" y="0"/>
                </a:cubicBezTo>
                <a:lnTo>
                  <a:pt x="4725" y="0"/>
                </a:lnTo>
                <a:cubicBezTo>
                  <a:pt x="4163" y="0"/>
                  <a:pt x="3685" y="131"/>
                  <a:pt x="3291" y="394"/>
                </a:cubicBezTo>
                <a:cubicBezTo>
                  <a:pt x="2897" y="656"/>
                  <a:pt x="2700" y="975"/>
                  <a:pt x="2700" y="1350"/>
                </a:cubicBezTo>
                <a:lnTo>
                  <a:pt x="2700" y="3600"/>
                </a:lnTo>
                <a:lnTo>
                  <a:pt x="0" y="3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600"/>
                </a:lnTo>
                <a:lnTo>
                  <a:pt x="18900" y="3600"/>
                </a:lnTo>
                <a:cubicBezTo>
                  <a:pt x="18900" y="3600"/>
                  <a:pt x="18900" y="1350"/>
                  <a:pt x="18900" y="13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hape 1354"/>
          <p:cNvSpPr/>
          <p:nvPr/>
        </p:nvSpPr>
        <p:spPr>
          <a:xfrm>
            <a:off x="2352667" y="4561087"/>
            <a:ext cx="38608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2" y="1114"/>
                </a:moveTo>
                <a:cubicBezTo>
                  <a:pt x="13348" y="372"/>
                  <a:pt x="9402" y="0"/>
                  <a:pt x="4800" y="0"/>
                </a:cubicBezTo>
                <a:lnTo>
                  <a:pt x="0" y="0"/>
                </a:lnTo>
                <a:lnTo>
                  <a:pt x="0" y="21600"/>
                </a:lnTo>
                <a:lnTo>
                  <a:pt x="4800" y="21600"/>
                </a:lnTo>
                <a:cubicBezTo>
                  <a:pt x="9402" y="21600"/>
                  <a:pt x="13348" y="21229"/>
                  <a:pt x="16652" y="20487"/>
                </a:cubicBezTo>
                <a:cubicBezTo>
                  <a:pt x="19951" y="19744"/>
                  <a:pt x="21600" y="18855"/>
                  <a:pt x="21600" y="17820"/>
                </a:cubicBezTo>
                <a:lnTo>
                  <a:pt x="21600" y="3780"/>
                </a:lnTo>
                <a:cubicBezTo>
                  <a:pt x="21600" y="2746"/>
                  <a:pt x="19951" y="1857"/>
                  <a:pt x="16652" y="1114"/>
                </a:cubicBezTo>
                <a:cubicBezTo>
                  <a:pt x="16652" y="1114"/>
                  <a:pt x="16652" y="1114"/>
                  <a:pt x="16652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904767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Tesla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04767" y="2888598"/>
            <a:ext cx="20267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是Nvidia第一个实现统一着色器模型的微架构，经典型号是G80。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23602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Fermi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123602" y="2888598"/>
            <a:ext cx="202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特点是第三代流式多处理器 (SM)、第二代并行线程执行 ISA、改进的内存子系统、NVIDIA GigaThread TM 引擎。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45763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Kepler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45763" y="2888598"/>
            <a:ext cx="2026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减少SM单元数(在这一代中叫SMX单元)，增加每组SM单元中的CUDA内核数。在Kepler架构中，每个SM单元的CUDA内核数由Fermi架构的32个激增至192个。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64598" y="2545080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Maxwell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4598" y="2888598"/>
            <a:ext cx="2026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这一代的SM单元更像是把4个Fermi 架构的SM单元，按照2x2的方式排列在一起，这一代称为SMM单元。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04767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Ampere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04767" y="5322647"/>
            <a:ext cx="2026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每个SM单元分成4个处理块，每个处理块中：1 个 Warp Scheduler、1 个 Dispatch Unit、8 个 FP64 Core、16 个 FP32 Core、16 个 INT32 Core、1 个 Tensor Core、8 个 LD/ST Unit、4 个 SFU，这一代架构又把FP64 Core加回来了，同时也是自Volta架构以来的，NVIDIA第三代Tensor技术。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23602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Turing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23602" y="5322647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每个SM单元有4个处理块，每个处理块中：1 个 Warp Scheduler，1 个 Dispath Unit、16 个 INT32 Core、16 个 FP32 Core、2 个 Tensor Core、4 个 LD/ST Unit、4 个 SFU，这一代架构去掉了对FP64的支持。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345763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Volta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345763" y="5322647"/>
            <a:ext cx="20267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</a:rPr>
              <a:t>将一个CUDA 内核拆分为两部分：FP32 和 INT32，好处是在同一个时钟周期里，可以同时执行浮点和整数指令，提高计算速度。Volta架构在传统的单双精度计算之外还增加了专用的Tensor Core张量单元，用于深度学习、AI运算等。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64598" y="4979129"/>
            <a:ext cx="193276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sym typeface="+mn-ea"/>
              </a:rPr>
              <a:t>Pascal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564598" y="5322647"/>
            <a:ext cx="20267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NVIDIA不同的架构会有几种不同的核心，Pascal架构有GP100、GP102两种大核心：GP100：3840个CUDA核心，60组SM单元；GP102：3584个CUDA核心，28组SM单元，核心是一个完整的GPU模组。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0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6" grpId="0" bldLvl="0" animBg="1"/>
      <p:bldP spid="37" grpId="0" bldLvl="0" animBg="1"/>
      <p:bldP spid="38" grpId="0" bldLvl="0" animBg="1"/>
      <p:bldP spid="40" grpId="0"/>
      <p:bldP spid="41" grpId="0"/>
      <p:bldP spid="43" grpId="0"/>
      <p:bldP spid="44" grpId="0"/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ODdhZTFkNGZmNGYxOTg0ZDI1MGExYzkwMWEwZGI5NW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6045</Words>
  <Application>WPS 演示</Application>
  <PresentationFormat>宽屏</PresentationFormat>
  <Paragraphs>256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宋体</vt:lpstr>
      <vt:lpstr>Wingdings</vt:lpstr>
      <vt:lpstr>方正清刻本悦宋简体</vt:lpstr>
      <vt:lpstr>幼圆</vt:lpstr>
      <vt:lpstr>Tahoma</vt:lpstr>
      <vt:lpstr>Century Gothic</vt:lpstr>
      <vt:lpstr>DokChampa</vt:lpstr>
      <vt:lpstr>Microsoft Sans Serif</vt:lpstr>
      <vt:lpstr>Agency FB</vt:lpstr>
      <vt:lpstr>Helvetica Light</vt:lpstr>
      <vt:lpstr>微软雅黑</vt:lpstr>
      <vt:lpstr>等线</vt:lpstr>
      <vt:lpstr>Arial Unicode MS</vt:lpstr>
      <vt:lpstr>等线 Light</vt:lpstr>
      <vt:lpstr>Calibri</vt:lpstr>
      <vt:lpstr>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 幸云</dc:creator>
  <cp:lastModifiedBy>CALLICE</cp:lastModifiedBy>
  <cp:revision>39</cp:revision>
  <dcterms:created xsi:type="dcterms:W3CDTF">2019-11-13T06:42:00Z</dcterms:created>
  <dcterms:modified xsi:type="dcterms:W3CDTF">2023-12-30T08:04:48Z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F91467DBB1C74954B305FC5A08793B41_12</vt:lpwstr>
  </property>
  <property fmtid="{D5CDD505-2E9C-101B-9397-08002B2CF9AE}" pid="3" name="KSOProductBuildVer">
    <vt:lpwstr>2052-12.1.0.16120</vt:lpwstr>
  </property>
</Properties>
</file>